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7"/>
  </p:normalViewPr>
  <p:slideViewPr>
    <p:cSldViewPr snapToGrid="0" snapToObjects="1">
      <p:cViewPr>
        <p:scale>
          <a:sx n="53" d="100"/>
          <a:sy n="53" d="100"/>
        </p:scale>
        <p:origin x="1616" y="1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B6A6053-A468-F64F-A949-9D8FA78CF45E}" type="datetimeFigureOut">
              <a:rPr lang="en-US" smtClean="0"/>
              <a:t>1/3/21</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DE9C3169-6774-944F-A189-FBA5C5C31CAE}" type="slidenum">
              <a:rPr lang="en-US" smtClean="0"/>
              <a:t>‹#›</a:t>
            </a:fld>
            <a:endParaRPr lang="en-US"/>
          </a:p>
        </p:txBody>
      </p:sp>
    </p:spTree>
    <p:extLst>
      <p:ext uri="{BB962C8B-B14F-4D97-AF65-F5344CB8AC3E}">
        <p14:creationId xmlns:p14="http://schemas.microsoft.com/office/powerpoint/2010/main" val="2963757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6A6053-A468-F64F-A949-9D8FA78CF45E}"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C3169-6774-944F-A189-FBA5C5C31CAE}" type="slidenum">
              <a:rPr lang="en-US" smtClean="0"/>
              <a:t>‹#›</a:t>
            </a:fld>
            <a:endParaRPr lang="en-US"/>
          </a:p>
        </p:txBody>
      </p:sp>
    </p:spTree>
    <p:extLst>
      <p:ext uri="{BB962C8B-B14F-4D97-AF65-F5344CB8AC3E}">
        <p14:creationId xmlns:p14="http://schemas.microsoft.com/office/powerpoint/2010/main" val="3715796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B6A6053-A468-F64F-A949-9D8FA78CF45E}" type="datetimeFigureOut">
              <a:rPr lang="en-US" smtClean="0"/>
              <a:t>1/3/21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DE9C3169-6774-944F-A189-FBA5C5C31CAE}" type="slidenum">
              <a:rPr lang="en-US" smtClean="0"/>
              <a:t>‹#›</a:t>
            </a:fld>
            <a:endParaRPr lang="en-US"/>
          </a:p>
        </p:txBody>
      </p:sp>
    </p:spTree>
    <p:extLst>
      <p:ext uri="{BB962C8B-B14F-4D97-AF65-F5344CB8AC3E}">
        <p14:creationId xmlns:p14="http://schemas.microsoft.com/office/powerpoint/2010/main" val="918788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B6A6053-A468-F64F-A949-9D8FA78CF45E}" type="datetimeFigureOut">
              <a:rPr lang="en-US" smtClean="0"/>
              <a:t>1/3/21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DE9C3169-6774-944F-A189-FBA5C5C31CAE}"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84692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B6A6053-A468-F64F-A949-9D8FA78CF45E}" type="datetimeFigureOut">
              <a:rPr lang="en-US" smtClean="0"/>
              <a:t>1/3/21</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DE9C3169-6774-944F-A189-FBA5C5C31CAE}" type="slidenum">
              <a:rPr lang="en-US" smtClean="0"/>
              <a:t>‹#›</a:t>
            </a:fld>
            <a:endParaRPr lang="en-US"/>
          </a:p>
        </p:txBody>
      </p:sp>
    </p:spTree>
    <p:extLst>
      <p:ext uri="{BB962C8B-B14F-4D97-AF65-F5344CB8AC3E}">
        <p14:creationId xmlns:p14="http://schemas.microsoft.com/office/powerpoint/2010/main" val="3977374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B6A6053-A468-F64F-A949-9D8FA78CF45E}" type="datetimeFigureOut">
              <a:rPr lang="en-US" smtClean="0"/>
              <a:t>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9C3169-6774-944F-A189-FBA5C5C31CAE}" type="slidenum">
              <a:rPr lang="en-US" smtClean="0"/>
              <a:t>‹#›</a:t>
            </a:fld>
            <a:endParaRPr lang="en-US"/>
          </a:p>
        </p:txBody>
      </p:sp>
    </p:spTree>
    <p:extLst>
      <p:ext uri="{BB962C8B-B14F-4D97-AF65-F5344CB8AC3E}">
        <p14:creationId xmlns:p14="http://schemas.microsoft.com/office/powerpoint/2010/main" val="538052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B6A6053-A468-F64F-A949-9D8FA78CF45E}" type="datetimeFigureOut">
              <a:rPr lang="en-US" smtClean="0"/>
              <a:t>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9C3169-6774-944F-A189-FBA5C5C31CAE}" type="slidenum">
              <a:rPr lang="en-US" smtClean="0"/>
              <a:t>‹#›</a:t>
            </a:fld>
            <a:endParaRPr lang="en-US"/>
          </a:p>
        </p:txBody>
      </p:sp>
    </p:spTree>
    <p:extLst>
      <p:ext uri="{BB962C8B-B14F-4D97-AF65-F5344CB8AC3E}">
        <p14:creationId xmlns:p14="http://schemas.microsoft.com/office/powerpoint/2010/main" val="173573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6A6053-A468-F64F-A949-9D8FA78CF45E}"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C3169-6774-944F-A189-FBA5C5C31CAE}" type="slidenum">
              <a:rPr lang="en-US" smtClean="0"/>
              <a:t>‹#›</a:t>
            </a:fld>
            <a:endParaRPr lang="en-US"/>
          </a:p>
        </p:txBody>
      </p:sp>
    </p:spTree>
    <p:extLst>
      <p:ext uri="{BB962C8B-B14F-4D97-AF65-F5344CB8AC3E}">
        <p14:creationId xmlns:p14="http://schemas.microsoft.com/office/powerpoint/2010/main" val="19775901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B6A6053-A468-F64F-A949-9D8FA78CF45E}" type="datetimeFigureOut">
              <a:rPr lang="en-US" smtClean="0"/>
              <a:t>1/3/21</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DE9C3169-6774-944F-A189-FBA5C5C31CAE}" type="slidenum">
              <a:rPr lang="en-US" smtClean="0"/>
              <a:t>‹#›</a:t>
            </a:fld>
            <a:endParaRPr lang="en-US"/>
          </a:p>
        </p:txBody>
      </p:sp>
    </p:spTree>
    <p:extLst>
      <p:ext uri="{BB962C8B-B14F-4D97-AF65-F5344CB8AC3E}">
        <p14:creationId xmlns:p14="http://schemas.microsoft.com/office/powerpoint/2010/main" val="2062478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6A6053-A468-F64F-A949-9D8FA78CF45E}"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C3169-6774-944F-A189-FBA5C5C31CAE}" type="slidenum">
              <a:rPr lang="en-US" smtClean="0"/>
              <a:t>‹#›</a:t>
            </a:fld>
            <a:endParaRPr lang="en-US"/>
          </a:p>
        </p:txBody>
      </p:sp>
    </p:spTree>
    <p:extLst>
      <p:ext uri="{BB962C8B-B14F-4D97-AF65-F5344CB8AC3E}">
        <p14:creationId xmlns:p14="http://schemas.microsoft.com/office/powerpoint/2010/main" val="2871560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B6A6053-A468-F64F-A949-9D8FA78CF45E}" type="datetimeFigureOut">
              <a:rPr lang="en-US" smtClean="0"/>
              <a:t>1/3/21</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DE9C3169-6774-944F-A189-FBA5C5C31CAE}" type="slidenum">
              <a:rPr lang="en-US" smtClean="0"/>
              <a:t>‹#›</a:t>
            </a:fld>
            <a:endParaRPr lang="en-US"/>
          </a:p>
        </p:txBody>
      </p:sp>
    </p:spTree>
    <p:extLst>
      <p:ext uri="{BB962C8B-B14F-4D97-AF65-F5344CB8AC3E}">
        <p14:creationId xmlns:p14="http://schemas.microsoft.com/office/powerpoint/2010/main" val="1981667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6A6053-A468-F64F-A949-9D8FA78CF45E}"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C3169-6774-944F-A189-FBA5C5C31CAE}" type="slidenum">
              <a:rPr lang="en-US" smtClean="0"/>
              <a:t>‹#›</a:t>
            </a:fld>
            <a:endParaRPr lang="en-US"/>
          </a:p>
        </p:txBody>
      </p:sp>
    </p:spTree>
    <p:extLst>
      <p:ext uri="{BB962C8B-B14F-4D97-AF65-F5344CB8AC3E}">
        <p14:creationId xmlns:p14="http://schemas.microsoft.com/office/powerpoint/2010/main" val="1260316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6A6053-A468-F64F-A949-9D8FA78CF45E}" type="datetimeFigureOut">
              <a:rPr lang="en-US" smtClean="0"/>
              <a:t>1/3/21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9C3169-6774-944F-A189-FBA5C5C31CAE}" type="slidenum">
              <a:rPr lang="en-US" smtClean="0"/>
              <a:t>‹#›</a:t>
            </a:fld>
            <a:endParaRPr lang="en-US"/>
          </a:p>
        </p:txBody>
      </p:sp>
    </p:spTree>
    <p:extLst>
      <p:ext uri="{BB962C8B-B14F-4D97-AF65-F5344CB8AC3E}">
        <p14:creationId xmlns:p14="http://schemas.microsoft.com/office/powerpoint/2010/main" val="2413504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6A6053-A468-F64F-A949-9D8FA78CF45E}" type="datetimeFigureOut">
              <a:rPr lang="en-US" smtClean="0"/>
              <a:t>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9C3169-6774-944F-A189-FBA5C5C31CAE}" type="slidenum">
              <a:rPr lang="en-US" smtClean="0"/>
              <a:t>‹#›</a:t>
            </a:fld>
            <a:endParaRPr lang="en-US"/>
          </a:p>
        </p:txBody>
      </p:sp>
    </p:spTree>
    <p:extLst>
      <p:ext uri="{BB962C8B-B14F-4D97-AF65-F5344CB8AC3E}">
        <p14:creationId xmlns:p14="http://schemas.microsoft.com/office/powerpoint/2010/main" val="2730649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6A6053-A468-F64F-A949-9D8FA78CF45E}" type="datetimeFigureOut">
              <a:rPr lang="en-US" smtClean="0"/>
              <a:t>1/3/21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9C3169-6774-944F-A189-FBA5C5C31CAE}" type="slidenum">
              <a:rPr lang="en-US" smtClean="0"/>
              <a:t>‹#›</a:t>
            </a:fld>
            <a:endParaRPr lang="en-US"/>
          </a:p>
        </p:txBody>
      </p:sp>
    </p:spTree>
    <p:extLst>
      <p:ext uri="{BB962C8B-B14F-4D97-AF65-F5344CB8AC3E}">
        <p14:creationId xmlns:p14="http://schemas.microsoft.com/office/powerpoint/2010/main" val="905040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6A6053-A468-F64F-A949-9D8FA78CF45E}"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C3169-6774-944F-A189-FBA5C5C31CAE}" type="slidenum">
              <a:rPr lang="en-US" smtClean="0"/>
              <a:t>‹#›</a:t>
            </a:fld>
            <a:endParaRPr lang="en-US"/>
          </a:p>
        </p:txBody>
      </p:sp>
    </p:spTree>
    <p:extLst>
      <p:ext uri="{BB962C8B-B14F-4D97-AF65-F5344CB8AC3E}">
        <p14:creationId xmlns:p14="http://schemas.microsoft.com/office/powerpoint/2010/main" val="132785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6A6053-A468-F64F-A949-9D8FA78CF45E}"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C3169-6774-944F-A189-FBA5C5C31CAE}" type="slidenum">
              <a:rPr lang="en-US" smtClean="0"/>
              <a:t>‹#›</a:t>
            </a:fld>
            <a:endParaRPr lang="en-US"/>
          </a:p>
        </p:txBody>
      </p:sp>
    </p:spTree>
    <p:extLst>
      <p:ext uri="{BB962C8B-B14F-4D97-AF65-F5344CB8AC3E}">
        <p14:creationId xmlns:p14="http://schemas.microsoft.com/office/powerpoint/2010/main" val="258193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B6A6053-A468-F64F-A949-9D8FA78CF45E}" type="datetimeFigureOut">
              <a:rPr lang="en-US" smtClean="0"/>
              <a:t>1/3/21</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E9C3169-6774-944F-A189-FBA5C5C31CAE}" type="slidenum">
              <a:rPr lang="en-US" smtClean="0"/>
              <a:t>‹#›</a:t>
            </a:fld>
            <a:endParaRPr lang="en-US"/>
          </a:p>
        </p:txBody>
      </p:sp>
    </p:spTree>
    <p:extLst>
      <p:ext uri="{BB962C8B-B14F-4D97-AF65-F5344CB8AC3E}">
        <p14:creationId xmlns:p14="http://schemas.microsoft.com/office/powerpoint/2010/main" val="224959003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0F8C7-8F2C-984C-AAE9-81D2E8CA51A0}"/>
              </a:ext>
            </a:extLst>
          </p:cNvPr>
          <p:cNvSpPr>
            <a:spLocks noGrp="1"/>
          </p:cNvSpPr>
          <p:nvPr>
            <p:ph type="ctrTitle"/>
          </p:nvPr>
        </p:nvSpPr>
        <p:spPr/>
        <p:txBody>
          <a:bodyPr/>
          <a:lstStyle/>
          <a:p>
            <a:r>
              <a:rPr lang="en-US" dirty="0"/>
              <a:t>BLOODLESS MEDICINE AND SURGERY</a:t>
            </a:r>
          </a:p>
        </p:txBody>
      </p:sp>
      <p:sp>
        <p:nvSpPr>
          <p:cNvPr id="3" name="Subtitle 2">
            <a:extLst>
              <a:ext uri="{FF2B5EF4-FFF2-40B4-BE49-F238E27FC236}">
                <a16:creationId xmlns:a16="http://schemas.microsoft.com/office/drawing/2014/main" id="{9863A8D0-DB6C-9847-B3F7-6E024D7D028E}"/>
              </a:ext>
            </a:extLst>
          </p:cNvPr>
          <p:cNvSpPr>
            <a:spLocks noGrp="1"/>
          </p:cNvSpPr>
          <p:nvPr>
            <p:ph type="subTitle" idx="1"/>
          </p:nvPr>
        </p:nvSpPr>
        <p:spPr/>
        <p:txBody>
          <a:bodyPr/>
          <a:lstStyle/>
          <a:p>
            <a:r>
              <a:rPr lang="en-US" dirty="0"/>
              <a:t>BY WILLIAM C ONYEBEKE, M.D. F.A.C.O.G.</a:t>
            </a:r>
            <a:r>
              <a:rPr lang="en-US" dirty="0">
                <a:effectLst/>
              </a:rPr>
              <a:t> </a:t>
            </a:r>
            <a:endParaRPr lang="en-US" dirty="0"/>
          </a:p>
        </p:txBody>
      </p:sp>
    </p:spTree>
    <p:extLst>
      <p:ext uri="{BB962C8B-B14F-4D97-AF65-F5344CB8AC3E}">
        <p14:creationId xmlns:p14="http://schemas.microsoft.com/office/powerpoint/2010/main" val="2430049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2DBC1-43B9-E848-B527-375EFC4C287D}"/>
              </a:ext>
            </a:extLst>
          </p:cNvPr>
          <p:cNvSpPr>
            <a:spLocks noGrp="1"/>
          </p:cNvSpPr>
          <p:nvPr>
            <p:ph type="title"/>
          </p:nvPr>
        </p:nvSpPr>
        <p:spPr/>
        <p:txBody>
          <a:bodyPr/>
          <a:lstStyle/>
          <a:p>
            <a:r>
              <a:rPr lang="en-US" dirty="0"/>
              <a:t>THE JEHOVAH’S WITNESSES (cont.)</a:t>
            </a:r>
          </a:p>
        </p:txBody>
      </p:sp>
      <p:sp>
        <p:nvSpPr>
          <p:cNvPr id="3" name="Content Placeholder 2">
            <a:extLst>
              <a:ext uri="{FF2B5EF4-FFF2-40B4-BE49-F238E27FC236}">
                <a16:creationId xmlns:a16="http://schemas.microsoft.com/office/drawing/2014/main" id="{04710E9E-704B-674C-89D3-73D833754C8B}"/>
              </a:ext>
            </a:extLst>
          </p:cNvPr>
          <p:cNvSpPr>
            <a:spLocks noGrp="1"/>
          </p:cNvSpPr>
          <p:nvPr>
            <p:ph idx="1"/>
          </p:nvPr>
        </p:nvSpPr>
        <p:spPr/>
        <p:txBody>
          <a:bodyPr/>
          <a:lstStyle/>
          <a:p>
            <a:r>
              <a:rPr lang="en-US" dirty="0"/>
              <a:t>Surgical techniques involving one’s own blood is not absolutely prohibited such as:</a:t>
            </a:r>
          </a:p>
          <a:p>
            <a:pPr lvl="1"/>
            <a:r>
              <a:rPr lang="en-US" dirty="0"/>
              <a:t>hemodilution, </a:t>
            </a:r>
          </a:p>
          <a:p>
            <a:pPr lvl="1"/>
            <a:r>
              <a:rPr lang="en-US" dirty="0"/>
              <a:t>heart-lung bypass, </a:t>
            </a:r>
          </a:p>
          <a:p>
            <a:pPr lvl="1"/>
            <a:r>
              <a:rPr lang="en-US" dirty="0"/>
              <a:t>intra and post-operative blood salvage and reinfusion</a:t>
            </a:r>
          </a:p>
          <a:p>
            <a:pPr lvl="1"/>
            <a:r>
              <a:rPr lang="en-US" dirty="0"/>
              <a:t>renal dialysis </a:t>
            </a:r>
          </a:p>
          <a:p>
            <a:pPr lvl="1"/>
            <a:r>
              <a:rPr lang="en-US" dirty="0"/>
              <a:t>Etc. (as long as there is a continuous extra-corporeal circuit</a:t>
            </a:r>
            <a:r>
              <a:rPr lang="en-US" dirty="0">
                <a:effectLst/>
              </a:rPr>
              <a:t> )</a:t>
            </a:r>
            <a:endParaRPr lang="en-US" dirty="0"/>
          </a:p>
          <a:p>
            <a:r>
              <a:rPr lang="en-US" dirty="0"/>
              <a:t>Even then it is up to each individual witness to decide personally according to their own conscience whether to accept or not.</a:t>
            </a:r>
            <a:r>
              <a:rPr lang="en-US" baseline="30000" dirty="0"/>
              <a:t>17,18</a:t>
            </a:r>
            <a:endParaRPr lang="en-US" dirty="0"/>
          </a:p>
          <a:p>
            <a:endParaRPr lang="en-US" dirty="0"/>
          </a:p>
          <a:p>
            <a:endParaRPr lang="en-US" dirty="0"/>
          </a:p>
        </p:txBody>
      </p:sp>
    </p:spTree>
    <p:extLst>
      <p:ext uri="{BB962C8B-B14F-4D97-AF65-F5344CB8AC3E}">
        <p14:creationId xmlns:p14="http://schemas.microsoft.com/office/powerpoint/2010/main" val="1722509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CDC9-144E-FD43-90E3-0069EC4F99F7}"/>
              </a:ext>
            </a:extLst>
          </p:cNvPr>
          <p:cNvSpPr>
            <a:spLocks noGrp="1"/>
          </p:cNvSpPr>
          <p:nvPr>
            <p:ph type="title"/>
          </p:nvPr>
        </p:nvSpPr>
        <p:spPr/>
        <p:txBody>
          <a:bodyPr/>
          <a:lstStyle/>
          <a:p>
            <a:r>
              <a:rPr lang="en-US" dirty="0"/>
              <a:t>RISKS OF BLOOD TRANSFUSIONS</a:t>
            </a:r>
          </a:p>
        </p:txBody>
      </p:sp>
      <p:sp>
        <p:nvSpPr>
          <p:cNvPr id="3" name="Content Placeholder 2">
            <a:extLst>
              <a:ext uri="{FF2B5EF4-FFF2-40B4-BE49-F238E27FC236}">
                <a16:creationId xmlns:a16="http://schemas.microsoft.com/office/drawing/2014/main" id="{0AD6011A-EE5C-D54C-859F-00CAEAE03B4B}"/>
              </a:ext>
            </a:extLst>
          </p:cNvPr>
          <p:cNvSpPr>
            <a:spLocks noGrp="1"/>
          </p:cNvSpPr>
          <p:nvPr>
            <p:ph idx="1"/>
          </p:nvPr>
        </p:nvSpPr>
        <p:spPr/>
        <p:txBody>
          <a:bodyPr/>
          <a:lstStyle/>
          <a:p>
            <a:r>
              <a:rPr lang="en-US" dirty="0"/>
              <a:t>Infections</a:t>
            </a:r>
          </a:p>
          <a:p>
            <a:pPr lvl="1"/>
            <a:r>
              <a:rPr lang="en-US" dirty="0"/>
              <a:t>There is always a risk of contracting blood borne disease with blood transfusion</a:t>
            </a:r>
            <a:r>
              <a:rPr lang="en-US" dirty="0">
                <a:effectLst/>
              </a:rPr>
              <a:t> </a:t>
            </a:r>
          </a:p>
          <a:p>
            <a:pPr lvl="1"/>
            <a:r>
              <a:rPr lang="en-US" dirty="0"/>
              <a:t>Chief among them are:</a:t>
            </a:r>
          </a:p>
          <a:p>
            <a:pPr lvl="2"/>
            <a:r>
              <a:rPr lang="en-US" dirty="0"/>
              <a:t>HIV</a:t>
            </a:r>
          </a:p>
          <a:p>
            <a:pPr lvl="2"/>
            <a:r>
              <a:rPr lang="en-US" dirty="0"/>
              <a:t>Hepatitis B,</a:t>
            </a:r>
          </a:p>
          <a:p>
            <a:pPr lvl="2"/>
            <a:r>
              <a:rPr lang="en-US" dirty="0"/>
              <a:t>Hepatitis C</a:t>
            </a:r>
          </a:p>
          <a:p>
            <a:pPr lvl="1"/>
            <a:r>
              <a:rPr lang="en-US" dirty="0"/>
              <a:t>Vector-borne diseases that could be found in the blood, these include West Nile virus, Zika infection, and malaria</a:t>
            </a:r>
            <a:r>
              <a:rPr lang="en-US" dirty="0">
                <a:effectLst/>
              </a:rPr>
              <a:t> </a:t>
            </a:r>
          </a:p>
          <a:p>
            <a:pPr lvl="1"/>
            <a:endParaRPr lang="en-US" dirty="0"/>
          </a:p>
        </p:txBody>
      </p:sp>
    </p:spTree>
    <p:extLst>
      <p:ext uri="{BB962C8B-B14F-4D97-AF65-F5344CB8AC3E}">
        <p14:creationId xmlns:p14="http://schemas.microsoft.com/office/powerpoint/2010/main" val="993119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CA062-AFBA-C94A-A6B9-0AD6F601BAEC}"/>
              </a:ext>
            </a:extLst>
          </p:cNvPr>
          <p:cNvSpPr>
            <a:spLocks noGrp="1"/>
          </p:cNvSpPr>
          <p:nvPr>
            <p:ph type="title"/>
          </p:nvPr>
        </p:nvSpPr>
        <p:spPr/>
        <p:txBody>
          <a:bodyPr/>
          <a:lstStyle/>
          <a:p>
            <a:r>
              <a:rPr lang="en-US" dirty="0"/>
              <a:t>RISKS OF BLOOD TRANSFUSIONS</a:t>
            </a:r>
          </a:p>
        </p:txBody>
      </p:sp>
      <p:sp>
        <p:nvSpPr>
          <p:cNvPr id="3" name="Content Placeholder 2">
            <a:extLst>
              <a:ext uri="{FF2B5EF4-FFF2-40B4-BE49-F238E27FC236}">
                <a16:creationId xmlns:a16="http://schemas.microsoft.com/office/drawing/2014/main" id="{7D74BB28-4D4C-8840-8F76-E1AC29347CD4}"/>
              </a:ext>
            </a:extLst>
          </p:cNvPr>
          <p:cNvSpPr>
            <a:spLocks noGrp="1"/>
          </p:cNvSpPr>
          <p:nvPr>
            <p:ph idx="1"/>
          </p:nvPr>
        </p:nvSpPr>
        <p:spPr/>
        <p:txBody>
          <a:bodyPr/>
          <a:lstStyle/>
          <a:p>
            <a:r>
              <a:rPr lang="en-US" dirty="0"/>
              <a:t>Other bloodborne pathogens include </a:t>
            </a:r>
          </a:p>
          <a:p>
            <a:pPr lvl="1"/>
            <a:r>
              <a:rPr lang="en-US" dirty="0"/>
              <a:t>Syphilis</a:t>
            </a:r>
          </a:p>
          <a:p>
            <a:pPr lvl="1"/>
            <a:r>
              <a:rPr lang="en-US" dirty="0"/>
              <a:t>Babesiosis</a:t>
            </a:r>
          </a:p>
          <a:p>
            <a:pPr lvl="1"/>
            <a:r>
              <a:rPr lang="en-US" dirty="0"/>
              <a:t>Brucellosis</a:t>
            </a:r>
          </a:p>
          <a:p>
            <a:pPr lvl="1"/>
            <a:r>
              <a:rPr lang="en-US" dirty="0"/>
              <a:t>Leptospirosis</a:t>
            </a:r>
          </a:p>
          <a:p>
            <a:pPr lvl="1"/>
            <a:r>
              <a:rPr lang="en-US" dirty="0"/>
              <a:t>Arboviral infection</a:t>
            </a:r>
          </a:p>
          <a:p>
            <a:pPr lvl="1"/>
            <a:r>
              <a:rPr lang="en-US" dirty="0"/>
              <a:t>Creutzfeldt-Jakob disease</a:t>
            </a:r>
          </a:p>
          <a:p>
            <a:pPr lvl="1"/>
            <a:r>
              <a:rPr lang="en-US" dirty="0"/>
              <a:t>Human T-Lymphotropic Virus Type 1 &amp; 2</a:t>
            </a:r>
          </a:p>
          <a:p>
            <a:pPr lvl="1"/>
            <a:r>
              <a:rPr lang="en-US" dirty="0"/>
              <a:t>etc.</a:t>
            </a:r>
            <a:r>
              <a:rPr lang="en-US" baseline="30000" dirty="0"/>
              <a:t>19</a:t>
            </a:r>
            <a:r>
              <a:rPr lang="en-US" dirty="0">
                <a:effectLst/>
              </a:rPr>
              <a:t> </a:t>
            </a:r>
            <a:endParaRPr lang="en-US" dirty="0"/>
          </a:p>
        </p:txBody>
      </p:sp>
    </p:spTree>
    <p:extLst>
      <p:ext uri="{BB962C8B-B14F-4D97-AF65-F5344CB8AC3E}">
        <p14:creationId xmlns:p14="http://schemas.microsoft.com/office/powerpoint/2010/main" val="3028741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AA16C-7CF1-0B49-AD0C-AF9C7E323B07}"/>
              </a:ext>
            </a:extLst>
          </p:cNvPr>
          <p:cNvSpPr>
            <a:spLocks noGrp="1"/>
          </p:cNvSpPr>
          <p:nvPr>
            <p:ph type="title"/>
          </p:nvPr>
        </p:nvSpPr>
        <p:spPr/>
        <p:txBody>
          <a:bodyPr/>
          <a:lstStyle/>
          <a:p>
            <a:r>
              <a:rPr lang="en-US" dirty="0"/>
              <a:t>OTHER COMPLICATIONS OF TRANSFUSION</a:t>
            </a:r>
          </a:p>
        </p:txBody>
      </p:sp>
      <p:sp>
        <p:nvSpPr>
          <p:cNvPr id="3" name="Content Placeholder 2">
            <a:extLst>
              <a:ext uri="{FF2B5EF4-FFF2-40B4-BE49-F238E27FC236}">
                <a16:creationId xmlns:a16="http://schemas.microsoft.com/office/drawing/2014/main" id="{DEF9D968-9108-5548-9792-712CD7B00567}"/>
              </a:ext>
            </a:extLst>
          </p:cNvPr>
          <p:cNvSpPr>
            <a:spLocks noGrp="1"/>
          </p:cNvSpPr>
          <p:nvPr>
            <p:ph idx="1"/>
          </p:nvPr>
        </p:nvSpPr>
        <p:spPr/>
        <p:txBody>
          <a:bodyPr>
            <a:normAutofit/>
          </a:bodyPr>
          <a:lstStyle/>
          <a:p>
            <a:pPr lvl="0"/>
            <a:r>
              <a:rPr lang="en-US" dirty="0"/>
              <a:t>Allergic reactions</a:t>
            </a:r>
          </a:p>
          <a:p>
            <a:pPr lvl="0"/>
            <a:r>
              <a:rPr lang="en-US" dirty="0"/>
              <a:t>Respiratory distress</a:t>
            </a:r>
          </a:p>
          <a:p>
            <a:pPr lvl="0"/>
            <a:r>
              <a:rPr lang="en-US" dirty="0"/>
              <a:t>Contamination – bacterial</a:t>
            </a:r>
          </a:p>
          <a:p>
            <a:pPr lvl="0"/>
            <a:r>
              <a:rPr lang="en-US" dirty="0"/>
              <a:t>Hemolytic transfusion reaction</a:t>
            </a:r>
          </a:p>
          <a:p>
            <a:pPr lvl="0"/>
            <a:r>
              <a:rPr lang="en-US" dirty="0"/>
              <a:t>Fever</a:t>
            </a:r>
          </a:p>
          <a:p>
            <a:pPr lvl="0"/>
            <a:r>
              <a:rPr lang="en-US" dirty="0"/>
              <a:t>Chills</a:t>
            </a:r>
          </a:p>
          <a:p>
            <a:pPr lvl="0"/>
            <a:r>
              <a:rPr lang="en-US" dirty="0"/>
              <a:t>Rash</a:t>
            </a:r>
          </a:p>
          <a:p>
            <a:pPr lvl="0"/>
            <a:r>
              <a:rPr lang="en-US" dirty="0" err="1"/>
              <a:t>Mistransfusion</a:t>
            </a:r>
            <a:r>
              <a:rPr lang="en-US" dirty="0"/>
              <a:t> (Human Error)</a:t>
            </a:r>
          </a:p>
        </p:txBody>
      </p:sp>
    </p:spTree>
    <p:extLst>
      <p:ext uri="{BB962C8B-B14F-4D97-AF65-F5344CB8AC3E}">
        <p14:creationId xmlns:p14="http://schemas.microsoft.com/office/powerpoint/2010/main" val="3580699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5AA44-B853-564B-B827-96CFC91C06C6}"/>
              </a:ext>
            </a:extLst>
          </p:cNvPr>
          <p:cNvSpPr>
            <a:spLocks noGrp="1"/>
          </p:cNvSpPr>
          <p:nvPr>
            <p:ph type="title"/>
          </p:nvPr>
        </p:nvSpPr>
        <p:spPr/>
        <p:txBody>
          <a:bodyPr/>
          <a:lstStyle/>
          <a:p>
            <a:r>
              <a:rPr lang="en-US" dirty="0"/>
              <a:t>TRANSFUSION-RELATED IMMUNOMODULATION </a:t>
            </a:r>
          </a:p>
        </p:txBody>
      </p:sp>
      <p:sp>
        <p:nvSpPr>
          <p:cNvPr id="3" name="Content Placeholder 2">
            <a:extLst>
              <a:ext uri="{FF2B5EF4-FFF2-40B4-BE49-F238E27FC236}">
                <a16:creationId xmlns:a16="http://schemas.microsoft.com/office/drawing/2014/main" id="{D72CC0A9-F3B2-4643-BC88-B22CF5B871C4}"/>
              </a:ext>
            </a:extLst>
          </p:cNvPr>
          <p:cNvSpPr>
            <a:spLocks noGrp="1"/>
          </p:cNvSpPr>
          <p:nvPr>
            <p:ph idx="1"/>
          </p:nvPr>
        </p:nvSpPr>
        <p:spPr/>
        <p:txBody>
          <a:bodyPr/>
          <a:lstStyle/>
          <a:p>
            <a:r>
              <a:rPr lang="en-US" dirty="0"/>
              <a:t>Alteration in immune status of an individual who has received blood transfusion, resulting in:</a:t>
            </a:r>
            <a:r>
              <a:rPr lang="en-US" dirty="0">
                <a:effectLst/>
              </a:rPr>
              <a:t> </a:t>
            </a:r>
          </a:p>
          <a:p>
            <a:pPr lvl="1"/>
            <a:r>
              <a:rPr lang="en-US" dirty="0"/>
              <a:t>Prolonged wound healing</a:t>
            </a:r>
          </a:p>
          <a:p>
            <a:pPr lvl="1"/>
            <a:r>
              <a:rPr lang="en-US" dirty="0"/>
              <a:t>Activation of latent viruses</a:t>
            </a:r>
          </a:p>
          <a:p>
            <a:pPr lvl="1"/>
            <a:r>
              <a:rPr lang="en-US" dirty="0"/>
              <a:t>Activation of cancer cells</a:t>
            </a:r>
          </a:p>
          <a:p>
            <a:pPr lvl="1"/>
            <a:r>
              <a:rPr lang="en-US" dirty="0"/>
              <a:t>Increased risk of infection</a:t>
            </a:r>
          </a:p>
        </p:txBody>
      </p:sp>
    </p:spTree>
    <p:extLst>
      <p:ext uri="{BB962C8B-B14F-4D97-AF65-F5344CB8AC3E}">
        <p14:creationId xmlns:p14="http://schemas.microsoft.com/office/powerpoint/2010/main" val="1496586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EFE9A-D12C-8F4F-9C36-C5A31908FA94}"/>
              </a:ext>
            </a:extLst>
          </p:cNvPr>
          <p:cNvSpPr>
            <a:spLocks noGrp="1"/>
          </p:cNvSpPr>
          <p:nvPr>
            <p:ph type="title"/>
          </p:nvPr>
        </p:nvSpPr>
        <p:spPr/>
        <p:txBody>
          <a:bodyPr/>
          <a:lstStyle/>
          <a:p>
            <a:r>
              <a:rPr lang="en-US" dirty="0"/>
              <a:t>SAFETY OF DONATED BLOOD</a:t>
            </a:r>
          </a:p>
        </p:txBody>
      </p:sp>
      <p:sp>
        <p:nvSpPr>
          <p:cNvPr id="3" name="Content Placeholder 2">
            <a:extLst>
              <a:ext uri="{FF2B5EF4-FFF2-40B4-BE49-F238E27FC236}">
                <a16:creationId xmlns:a16="http://schemas.microsoft.com/office/drawing/2014/main" id="{879F551E-E35B-9840-9B59-2CAD27850EB8}"/>
              </a:ext>
            </a:extLst>
          </p:cNvPr>
          <p:cNvSpPr>
            <a:spLocks noGrp="1"/>
          </p:cNvSpPr>
          <p:nvPr>
            <p:ph idx="1"/>
          </p:nvPr>
        </p:nvSpPr>
        <p:spPr/>
        <p:txBody>
          <a:bodyPr/>
          <a:lstStyle/>
          <a:p>
            <a:r>
              <a:rPr lang="en-US" dirty="0"/>
              <a:t>Blood donors are screened to make sure their risk of carrying infectious blood diseases are low. </a:t>
            </a:r>
          </a:p>
          <a:p>
            <a:r>
              <a:rPr lang="en-US" dirty="0"/>
              <a:t>The donated blood is rigorously tested according to National Standards.</a:t>
            </a:r>
          </a:p>
        </p:txBody>
      </p:sp>
    </p:spTree>
    <p:extLst>
      <p:ext uri="{BB962C8B-B14F-4D97-AF65-F5344CB8AC3E}">
        <p14:creationId xmlns:p14="http://schemas.microsoft.com/office/powerpoint/2010/main" val="506280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8AC6E-25A3-CC4D-82AC-788094FB364E}"/>
              </a:ext>
            </a:extLst>
          </p:cNvPr>
          <p:cNvSpPr>
            <a:spLocks noGrp="1"/>
          </p:cNvSpPr>
          <p:nvPr>
            <p:ph type="title"/>
          </p:nvPr>
        </p:nvSpPr>
        <p:spPr/>
        <p:txBody>
          <a:bodyPr/>
          <a:lstStyle/>
          <a:p>
            <a:r>
              <a:rPr lang="en-US" dirty="0"/>
              <a:t>RISKS FROM A BLOOD TRANSFUSION</a:t>
            </a:r>
            <a:r>
              <a:rPr lang="en-US" baseline="30000" dirty="0"/>
              <a:t>20</a:t>
            </a:r>
            <a:r>
              <a:rPr lang="en-US" dirty="0">
                <a:effectLst/>
              </a:rPr>
              <a:t> </a:t>
            </a:r>
            <a:endParaRPr lang="en-US" dirty="0"/>
          </a:p>
        </p:txBody>
      </p:sp>
      <p:sp>
        <p:nvSpPr>
          <p:cNvPr id="3" name="Content Placeholder 2">
            <a:extLst>
              <a:ext uri="{FF2B5EF4-FFF2-40B4-BE49-F238E27FC236}">
                <a16:creationId xmlns:a16="http://schemas.microsoft.com/office/drawing/2014/main" id="{B325AD22-E17B-F94B-B260-A8B45DE70A02}"/>
              </a:ext>
            </a:extLst>
          </p:cNvPr>
          <p:cNvSpPr>
            <a:spLocks noGrp="1"/>
          </p:cNvSpPr>
          <p:nvPr>
            <p:ph idx="1"/>
          </p:nvPr>
        </p:nvSpPr>
        <p:spPr/>
        <p:txBody>
          <a:bodyPr>
            <a:normAutofit/>
          </a:bodyPr>
          <a:lstStyle/>
          <a:p>
            <a:pPr lvl="0"/>
            <a:r>
              <a:rPr lang="en-US" dirty="0"/>
              <a:t>HIV: 1 in 1.5 million donations</a:t>
            </a:r>
          </a:p>
          <a:p>
            <a:pPr lvl="0"/>
            <a:r>
              <a:rPr lang="en-US" dirty="0"/>
              <a:t>Hepatitis C: 1 in 1.2 million donations</a:t>
            </a:r>
          </a:p>
          <a:p>
            <a:pPr lvl="0"/>
            <a:r>
              <a:rPr lang="en-US" dirty="0"/>
              <a:t>Hepatitis B: 1 in 293,000 donations</a:t>
            </a:r>
          </a:p>
          <a:p>
            <a:r>
              <a:rPr lang="en-US" dirty="0"/>
              <a:t>Bacterial contamination: 1 in 100,000 transfusions</a:t>
            </a:r>
            <a:r>
              <a:rPr lang="en-US" dirty="0">
                <a:effectLst/>
              </a:rPr>
              <a:t> </a:t>
            </a:r>
          </a:p>
          <a:p>
            <a:endParaRPr lang="en-US" dirty="0"/>
          </a:p>
          <a:p>
            <a:r>
              <a:rPr lang="en-US" dirty="0"/>
              <a:t>Compare to the lifetime odds for</a:t>
            </a:r>
            <a:r>
              <a:rPr lang="en-US" baseline="30000" dirty="0"/>
              <a:t>20</a:t>
            </a:r>
            <a:r>
              <a:rPr lang="en-US" dirty="0"/>
              <a:t>:</a:t>
            </a:r>
          </a:p>
          <a:p>
            <a:pPr lvl="1"/>
            <a:r>
              <a:rPr lang="en-US" dirty="0"/>
              <a:t>Struck by lightning: 1:700,000</a:t>
            </a:r>
          </a:p>
          <a:p>
            <a:pPr lvl="1"/>
            <a:r>
              <a:rPr lang="en-US" dirty="0"/>
              <a:t>Deadly plane crash: 1:500,000</a:t>
            </a:r>
          </a:p>
          <a:p>
            <a:pPr lvl="1"/>
            <a:r>
              <a:rPr lang="en-US" dirty="0"/>
              <a:t>Accidental drowning: 1:80,000</a:t>
            </a:r>
          </a:p>
          <a:p>
            <a:pPr lvl="1"/>
            <a:r>
              <a:rPr lang="en-US" dirty="0"/>
              <a:t>Deadly car accident: 1:5,000</a:t>
            </a:r>
          </a:p>
          <a:p>
            <a:endParaRPr lang="en-US" dirty="0"/>
          </a:p>
        </p:txBody>
      </p:sp>
    </p:spTree>
    <p:extLst>
      <p:ext uri="{BB962C8B-B14F-4D97-AF65-F5344CB8AC3E}">
        <p14:creationId xmlns:p14="http://schemas.microsoft.com/office/powerpoint/2010/main" val="715363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C5AE3-3EC3-B042-B4C6-0214A2B2444A}"/>
              </a:ext>
            </a:extLst>
          </p:cNvPr>
          <p:cNvSpPr>
            <a:spLocks noGrp="1"/>
          </p:cNvSpPr>
          <p:nvPr>
            <p:ph type="title"/>
          </p:nvPr>
        </p:nvSpPr>
        <p:spPr/>
        <p:txBody>
          <a:bodyPr>
            <a:normAutofit fontScale="90000"/>
          </a:bodyPr>
          <a:lstStyle/>
          <a:p>
            <a:r>
              <a:rPr lang="en-US" dirty="0"/>
              <a:t>PRACTICE OF MEDICINE AND SURGERY WITHOUT BLOOD OR BLOOD PRODUCTS</a:t>
            </a:r>
          </a:p>
        </p:txBody>
      </p:sp>
      <p:sp>
        <p:nvSpPr>
          <p:cNvPr id="3" name="Content Placeholder 2">
            <a:extLst>
              <a:ext uri="{FF2B5EF4-FFF2-40B4-BE49-F238E27FC236}">
                <a16:creationId xmlns:a16="http://schemas.microsoft.com/office/drawing/2014/main" id="{6A47ADB6-157E-8145-8931-8117AE251B3B}"/>
              </a:ext>
            </a:extLst>
          </p:cNvPr>
          <p:cNvSpPr>
            <a:spLocks noGrp="1"/>
          </p:cNvSpPr>
          <p:nvPr>
            <p:ph idx="1"/>
          </p:nvPr>
        </p:nvSpPr>
        <p:spPr/>
        <p:txBody>
          <a:bodyPr/>
          <a:lstStyle/>
          <a:p>
            <a:r>
              <a:rPr lang="en-US" dirty="0"/>
              <a:t>The practice of bloodless medicine calls for involvement of the entire hospital staff, which includes:</a:t>
            </a:r>
          </a:p>
          <a:p>
            <a:pPr lvl="1"/>
            <a:r>
              <a:rPr lang="en-US" dirty="0"/>
              <a:t>Resident physicians</a:t>
            </a:r>
          </a:p>
          <a:p>
            <a:pPr lvl="1"/>
            <a:r>
              <a:rPr lang="en-US" dirty="0"/>
              <a:t>Nurses, surgeons</a:t>
            </a:r>
          </a:p>
          <a:p>
            <a:pPr lvl="1"/>
            <a:r>
              <a:rPr lang="en-US" dirty="0"/>
              <a:t>Hematologists</a:t>
            </a:r>
          </a:p>
          <a:p>
            <a:pPr lvl="1"/>
            <a:r>
              <a:rPr lang="en-US" dirty="0"/>
              <a:t>Anesthesiologists</a:t>
            </a:r>
          </a:p>
          <a:p>
            <a:pPr lvl="1"/>
            <a:r>
              <a:rPr lang="en-US" dirty="0"/>
              <a:t>Etc.</a:t>
            </a:r>
            <a:r>
              <a:rPr lang="en-US" baseline="30000" dirty="0"/>
              <a:t>1</a:t>
            </a:r>
            <a:endParaRPr lang="en-US" dirty="0"/>
          </a:p>
          <a:p>
            <a:pPr lvl="1"/>
            <a:endParaRPr lang="en-US" dirty="0"/>
          </a:p>
        </p:txBody>
      </p:sp>
    </p:spTree>
    <p:extLst>
      <p:ext uri="{BB962C8B-B14F-4D97-AF65-F5344CB8AC3E}">
        <p14:creationId xmlns:p14="http://schemas.microsoft.com/office/powerpoint/2010/main" val="2852337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975E0-04A1-4145-948E-DFBEE82F3B2A}"/>
              </a:ext>
            </a:extLst>
          </p:cNvPr>
          <p:cNvSpPr>
            <a:spLocks noGrp="1"/>
          </p:cNvSpPr>
          <p:nvPr>
            <p:ph type="title"/>
          </p:nvPr>
        </p:nvSpPr>
        <p:spPr/>
        <p:txBody>
          <a:bodyPr/>
          <a:lstStyle/>
          <a:p>
            <a:r>
              <a:rPr lang="en-US" dirty="0"/>
              <a:t>BLOOD CONSERVATION</a:t>
            </a:r>
          </a:p>
        </p:txBody>
      </p:sp>
      <p:sp>
        <p:nvSpPr>
          <p:cNvPr id="3" name="Content Placeholder 2">
            <a:extLst>
              <a:ext uri="{FF2B5EF4-FFF2-40B4-BE49-F238E27FC236}">
                <a16:creationId xmlns:a16="http://schemas.microsoft.com/office/drawing/2014/main" id="{DB5B933B-0123-E740-B428-EC39D775E8DC}"/>
              </a:ext>
            </a:extLst>
          </p:cNvPr>
          <p:cNvSpPr>
            <a:spLocks noGrp="1"/>
          </p:cNvSpPr>
          <p:nvPr>
            <p:ph idx="1"/>
          </p:nvPr>
        </p:nvSpPr>
        <p:spPr/>
        <p:txBody>
          <a:bodyPr/>
          <a:lstStyle/>
          <a:p>
            <a:r>
              <a:rPr lang="en-US" dirty="0"/>
              <a:t>Blood conservation calls for bloodwork when absolutely necessary</a:t>
            </a:r>
            <a:r>
              <a:rPr lang="en-US" dirty="0">
                <a:effectLst/>
              </a:rPr>
              <a:t> .</a:t>
            </a:r>
          </a:p>
          <a:p>
            <a:r>
              <a:rPr lang="en-US" dirty="0"/>
              <a:t>Minimal blood needed for the test must be done with microtubules.</a:t>
            </a:r>
          </a:p>
          <a:p>
            <a:r>
              <a:rPr lang="en-US" dirty="0"/>
              <a:t>Practitioners authorized to order bloodwork must be limited</a:t>
            </a:r>
            <a:r>
              <a:rPr lang="en-US" dirty="0">
                <a:effectLst/>
              </a:rPr>
              <a:t> . </a:t>
            </a:r>
            <a:endParaRPr lang="en-US" dirty="0"/>
          </a:p>
        </p:txBody>
      </p:sp>
    </p:spTree>
    <p:extLst>
      <p:ext uri="{BB962C8B-B14F-4D97-AF65-F5344CB8AC3E}">
        <p14:creationId xmlns:p14="http://schemas.microsoft.com/office/powerpoint/2010/main" val="784930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FB998-990D-5041-99BC-203A270C1AEA}"/>
              </a:ext>
            </a:extLst>
          </p:cNvPr>
          <p:cNvSpPr>
            <a:spLocks noGrp="1"/>
          </p:cNvSpPr>
          <p:nvPr>
            <p:ph type="title"/>
          </p:nvPr>
        </p:nvSpPr>
        <p:spPr/>
        <p:txBody>
          <a:bodyPr/>
          <a:lstStyle/>
          <a:p>
            <a:r>
              <a:rPr lang="en-US" dirty="0"/>
              <a:t>THE THREE MAIN APPROACHES OF BLOODLESS MEDICINE</a:t>
            </a:r>
            <a:r>
              <a:rPr lang="en-US" dirty="0">
                <a:effectLst/>
              </a:rPr>
              <a:t> </a:t>
            </a:r>
            <a:endParaRPr lang="en-US" dirty="0"/>
          </a:p>
        </p:txBody>
      </p:sp>
      <p:sp>
        <p:nvSpPr>
          <p:cNvPr id="3" name="Content Placeholder 2">
            <a:extLst>
              <a:ext uri="{FF2B5EF4-FFF2-40B4-BE49-F238E27FC236}">
                <a16:creationId xmlns:a16="http://schemas.microsoft.com/office/drawing/2014/main" id="{1DE8304F-D47A-8449-B368-E4BFC84CE032}"/>
              </a:ext>
            </a:extLst>
          </p:cNvPr>
          <p:cNvSpPr>
            <a:spLocks noGrp="1"/>
          </p:cNvSpPr>
          <p:nvPr>
            <p:ph idx="1"/>
          </p:nvPr>
        </p:nvSpPr>
        <p:spPr/>
        <p:txBody>
          <a:bodyPr/>
          <a:lstStyle/>
          <a:p>
            <a:pPr marL="514350" lvl="0" indent="-514350">
              <a:buFont typeface="+mj-lt"/>
              <a:buAutoNum type="alphaUcPeriod"/>
            </a:pPr>
            <a:r>
              <a:rPr lang="en-US" dirty="0"/>
              <a:t>Optimize the patient prior to procedures that can lead to anemia (e.g. surgery, chemotherapy, pregnancy, etc.)</a:t>
            </a:r>
          </a:p>
          <a:p>
            <a:pPr marL="514350" lvl="0" indent="-514350">
              <a:buFont typeface="+mj-lt"/>
              <a:buAutoNum type="alphaUcPeriod"/>
            </a:pPr>
            <a:r>
              <a:rPr lang="en-US" dirty="0"/>
              <a:t>Employ techniques to decrease blood loss intraoperatively.</a:t>
            </a:r>
          </a:p>
          <a:p>
            <a:pPr marL="514350" lvl="0" indent="-514350">
              <a:buFont typeface="+mj-lt"/>
              <a:buAutoNum type="alphaUcPeriod"/>
            </a:pPr>
            <a:r>
              <a:rPr lang="en-US" dirty="0"/>
              <a:t>Collect lost blood, purify it and reinfuse the patient and minimize post-operative blood loss.</a:t>
            </a:r>
          </a:p>
        </p:txBody>
      </p:sp>
    </p:spTree>
    <p:extLst>
      <p:ext uri="{BB962C8B-B14F-4D97-AF65-F5344CB8AC3E}">
        <p14:creationId xmlns:p14="http://schemas.microsoft.com/office/powerpoint/2010/main" val="4230139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475E8-8529-F546-8B73-44DA27E89FEB}"/>
              </a:ext>
            </a:extLst>
          </p:cNvPr>
          <p:cNvSpPr>
            <a:spLocks noGrp="1"/>
          </p:cNvSpPr>
          <p:nvPr>
            <p:ph type="title"/>
          </p:nvPr>
        </p:nvSpPr>
        <p:spPr/>
        <p:txBody>
          <a:bodyPr/>
          <a:lstStyle/>
          <a:p>
            <a:r>
              <a:rPr lang="en-US" dirty="0"/>
              <a:t>BLOODLESS MEDICINE AND SURGERY</a:t>
            </a:r>
          </a:p>
        </p:txBody>
      </p:sp>
      <p:sp>
        <p:nvSpPr>
          <p:cNvPr id="3" name="Content Placeholder 2">
            <a:extLst>
              <a:ext uri="{FF2B5EF4-FFF2-40B4-BE49-F238E27FC236}">
                <a16:creationId xmlns:a16="http://schemas.microsoft.com/office/drawing/2014/main" id="{A1888FFA-FC42-624D-9CB5-0F07ED1E4B4D}"/>
              </a:ext>
            </a:extLst>
          </p:cNvPr>
          <p:cNvSpPr>
            <a:spLocks noGrp="1"/>
          </p:cNvSpPr>
          <p:nvPr>
            <p:ph idx="1"/>
          </p:nvPr>
        </p:nvSpPr>
        <p:spPr/>
        <p:txBody>
          <a:bodyPr/>
          <a:lstStyle/>
          <a:p>
            <a:r>
              <a:rPr lang="en-US" dirty="0"/>
              <a:t>Practice of medicine and surgery without the use of blood or blood products</a:t>
            </a:r>
            <a:r>
              <a:rPr lang="en-US" dirty="0">
                <a:effectLst/>
              </a:rPr>
              <a:t> </a:t>
            </a:r>
          </a:p>
          <a:p>
            <a:r>
              <a:rPr lang="en-US" dirty="0"/>
              <a:t>Blood and blood products are very essential for life and acute blood loss up to a certain threshold is not survivable without transfusion.</a:t>
            </a:r>
            <a:r>
              <a:rPr lang="en-US" dirty="0">
                <a:effectLst/>
              </a:rPr>
              <a:t> </a:t>
            </a:r>
          </a:p>
          <a:p>
            <a:r>
              <a:rPr lang="en-US" dirty="0"/>
              <a:t>In the United States, over eleven million units of blood are transfused annually.</a:t>
            </a:r>
            <a:r>
              <a:rPr lang="en-US" baseline="30000" dirty="0"/>
              <a:t>1</a:t>
            </a:r>
            <a:r>
              <a:rPr lang="en-US" dirty="0">
                <a:effectLst/>
              </a:rPr>
              <a:t> </a:t>
            </a:r>
            <a:endParaRPr lang="en-US" dirty="0"/>
          </a:p>
        </p:txBody>
      </p:sp>
    </p:spTree>
    <p:extLst>
      <p:ext uri="{BB962C8B-B14F-4D97-AF65-F5344CB8AC3E}">
        <p14:creationId xmlns:p14="http://schemas.microsoft.com/office/powerpoint/2010/main" val="149318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48263-BD34-C841-BD94-BF49E225E140}"/>
              </a:ext>
            </a:extLst>
          </p:cNvPr>
          <p:cNvSpPr>
            <a:spLocks noGrp="1"/>
          </p:cNvSpPr>
          <p:nvPr>
            <p:ph type="title"/>
          </p:nvPr>
        </p:nvSpPr>
        <p:spPr/>
        <p:txBody>
          <a:bodyPr>
            <a:normAutofit fontScale="90000"/>
          </a:bodyPr>
          <a:lstStyle/>
          <a:p>
            <a:r>
              <a:rPr lang="en-US" dirty="0"/>
              <a:t>OPTIMIZATION OF PATIENTS PRIOR TO PROCEDURES THAT CAN LEAD TO ANEMIA</a:t>
            </a:r>
            <a:r>
              <a:rPr lang="en-US" dirty="0">
                <a:effectLst/>
              </a:rPr>
              <a:t> </a:t>
            </a:r>
            <a:endParaRPr lang="en-US" dirty="0"/>
          </a:p>
        </p:txBody>
      </p:sp>
      <p:sp>
        <p:nvSpPr>
          <p:cNvPr id="3" name="Content Placeholder 2">
            <a:extLst>
              <a:ext uri="{FF2B5EF4-FFF2-40B4-BE49-F238E27FC236}">
                <a16:creationId xmlns:a16="http://schemas.microsoft.com/office/drawing/2014/main" id="{D27F6F5B-B3DF-CF46-8185-4FFBD9A545FE}"/>
              </a:ext>
            </a:extLst>
          </p:cNvPr>
          <p:cNvSpPr>
            <a:spLocks noGrp="1"/>
          </p:cNvSpPr>
          <p:nvPr>
            <p:ph idx="1"/>
          </p:nvPr>
        </p:nvSpPr>
        <p:spPr/>
        <p:txBody>
          <a:bodyPr/>
          <a:lstStyle/>
          <a:p>
            <a:r>
              <a:rPr lang="en-US" dirty="0"/>
              <a:t>correct anemia prior to the procedures.</a:t>
            </a:r>
          </a:p>
          <a:p>
            <a:pPr marL="971550" lvl="1" indent="-514350">
              <a:buFont typeface="+mj-lt"/>
              <a:buAutoNum type="alphaUcPeriod"/>
            </a:pPr>
            <a:r>
              <a:rPr lang="en-US" dirty="0"/>
              <a:t>The bleeding can be stopped or slowed with a Gonadotropin releasing hormone (GNRH) analogue. </a:t>
            </a:r>
          </a:p>
          <a:p>
            <a:pPr marL="971550" lvl="1" indent="-514350">
              <a:buFont typeface="+mj-lt"/>
              <a:buAutoNum type="alphaUcPeriod"/>
            </a:pPr>
            <a:r>
              <a:rPr lang="en-US" dirty="0"/>
              <a:t>Anovulatory cycles with menorrhagia can be managed with estrogen/progesterone-containing birth control pills.</a:t>
            </a:r>
            <a:r>
              <a:rPr lang="en-US" dirty="0">
                <a:effectLst/>
              </a:rPr>
              <a:t> </a:t>
            </a:r>
          </a:p>
          <a:p>
            <a:pPr marL="971550" lvl="1" indent="-514350">
              <a:buFont typeface="+mj-lt"/>
              <a:buAutoNum type="alphaUcPeriod"/>
            </a:pPr>
            <a:r>
              <a:rPr lang="en-US" dirty="0"/>
              <a:t>Gastrointestinal bleeding can be treated prior to proposed surgery.</a:t>
            </a:r>
            <a:r>
              <a:rPr lang="en-US" dirty="0">
                <a:effectLst/>
              </a:rPr>
              <a:t> </a:t>
            </a:r>
          </a:p>
          <a:p>
            <a:pPr marL="971550" lvl="1" indent="-514350">
              <a:buFont typeface="+mj-lt"/>
              <a:buAutoNum type="alphaUcPeriod"/>
            </a:pPr>
            <a:r>
              <a:rPr lang="en-US" dirty="0"/>
              <a:t>Antifibrinolytic agents, like Tranexamic acid (TXA) can be used in patients with active bleeding or when bleeding is anticipated.</a:t>
            </a:r>
            <a:r>
              <a:rPr lang="en-US" dirty="0">
                <a:effectLst/>
              </a:rPr>
              <a:t> </a:t>
            </a:r>
            <a:endParaRPr lang="en-US" dirty="0"/>
          </a:p>
        </p:txBody>
      </p:sp>
    </p:spTree>
    <p:extLst>
      <p:ext uri="{BB962C8B-B14F-4D97-AF65-F5344CB8AC3E}">
        <p14:creationId xmlns:p14="http://schemas.microsoft.com/office/powerpoint/2010/main" val="3713934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B63AC-38C1-E647-BEB9-895B9F3AB18F}"/>
              </a:ext>
            </a:extLst>
          </p:cNvPr>
          <p:cNvSpPr>
            <a:spLocks noGrp="1"/>
          </p:cNvSpPr>
          <p:nvPr>
            <p:ph type="title"/>
          </p:nvPr>
        </p:nvSpPr>
        <p:spPr/>
        <p:txBody>
          <a:bodyPr>
            <a:normAutofit fontScale="90000"/>
          </a:bodyPr>
          <a:lstStyle/>
          <a:p>
            <a:r>
              <a:rPr lang="en-US" dirty="0"/>
              <a:t>DO NOT FORGET OVER THE COUNTER MEDICATIONS THAT CAN CAUSE BLEEDING LIKE</a:t>
            </a:r>
            <a:r>
              <a:rPr lang="en-US" dirty="0">
                <a:effectLst/>
              </a:rPr>
              <a:t> </a:t>
            </a:r>
            <a:endParaRPr lang="en-US" dirty="0"/>
          </a:p>
        </p:txBody>
      </p:sp>
      <p:sp>
        <p:nvSpPr>
          <p:cNvPr id="3" name="Content Placeholder 2">
            <a:extLst>
              <a:ext uri="{FF2B5EF4-FFF2-40B4-BE49-F238E27FC236}">
                <a16:creationId xmlns:a16="http://schemas.microsoft.com/office/drawing/2014/main" id="{B254EBAE-FF5A-CC4B-8A93-2C603E45476E}"/>
              </a:ext>
            </a:extLst>
          </p:cNvPr>
          <p:cNvSpPr>
            <a:spLocks noGrp="1"/>
          </p:cNvSpPr>
          <p:nvPr>
            <p:ph idx="1"/>
          </p:nvPr>
        </p:nvSpPr>
        <p:spPr/>
        <p:txBody>
          <a:bodyPr/>
          <a:lstStyle/>
          <a:p>
            <a:pPr lvl="0"/>
            <a:r>
              <a:rPr lang="en-US" dirty="0"/>
              <a:t>Nonsteroidal anti-inflammatory drugs (NSAIDs)</a:t>
            </a:r>
          </a:p>
          <a:p>
            <a:pPr lvl="1"/>
            <a:r>
              <a:rPr lang="en-US" dirty="0"/>
              <a:t>Ibuprofen </a:t>
            </a:r>
          </a:p>
          <a:p>
            <a:pPr lvl="1"/>
            <a:r>
              <a:rPr lang="en-US" dirty="0"/>
              <a:t>Naproxen </a:t>
            </a:r>
          </a:p>
          <a:p>
            <a:pPr lvl="1"/>
            <a:r>
              <a:rPr lang="en-US" dirty="0"/>
              <a:t>Ketoprofen</a:t>
            </a:r>
          </a:p>
          <a:p>
            <a:pPr lvl="0"/>
            <a:r>
              <a:rPr lang="en-US" dirty="0"/>
              <a:t>Aspirin</a:t>
            </a:r>
          </a:p>
          <a:p>
            <a:pPr lvl="0"/>
            <a:r>
              <a:rPr lang="en-US" dirty="0"/>
              <a:t>Multi-symptom cough and cold medicines</a:t>
            </a:r>
          </a:p>
          <a:p>
            <a:endParaRPr lang="en-US" dirty="0"/>
          </a:p>
        </p:txBody>
      </p:sp>
    </p:spTree>
    <p:extLst>
      <p:ext uri="{BB962C8B-B14F-4D97-AF65-F5344CB8AC3E}">
        <p14:creationId xmlns:p14="http://schemas.microsoft.com/office/powerpoint/2010/main" val="1034207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1FB52-B17E-CB47-82D8-0C4846F56E4B}"/>
              </a:ext>
            </a:extLst>
          </p:cNvPr>
          <p:cNvSpPr>
            <a:spLocks noGrp="1"/>
          </p:cNvSpPr>
          <p:nvPr>
            <p:ph type="title"/>
          </p:nvPr>
        </p:nvSpPr>
        <p:spPr/>
        <p:txBody>
          <a:bodyPr>
            <a:normAutofit fontScale="90000"/>
          </a:bodyPr>
          <a:lstStyle/>
          <a:p>
            <a:r>
              <a:rPr lang="en-US" dirty="0"/>
              <a:t>THERE ARE HERBAL AND NATURAL SUPPLEMENTS THAT POSSESS ANTIPLATELET PROPERTIES</a:t>
            </a:r>
            <a:r>
              <a:rPr lang="en-US" baseline="30000" dirty="0"/>
              <a:t>22</a:t>
            </a:r>
            <a:r>
              <a:rPr lang="en-US" dirty="0">
                <a:effectLst/>
              </a:rPr>
              <a:t> </a:t>
            </a:r>
            <a:endParaRPr lang="en-US" dirty="0"/>
          </a:p>
        </p:txBody>
      </p:sp>
      <p:sp>
        <p:nvSpPr>
          <p:cNvPr id="3" name="Content Placeholder 2">
            <a:extLst>
              <a:ext uri="{FF2B5EF4-FFF2-40B4-BE49-F238E27FC236}">
                <a16:creationId xmlns:a16="http://schemas.microsoft.com/office/drawing/2014/main" id="{00CFA84A-36C3-4648-89E0-40C6073C8197}"/>
              </a:ext>
            </a:extLst>
          </p:cNvPr>
          <p:cNvSpPr>
            <a:spLocks noGrp="1"/>
          </p:cNvSpPr>
          <p:nvPr>
            <p:ph idx="1"/>
          </p:nvPr>
        </p:nvSpPr>
        <p:spPr/>
        <p:txBody>
          <a:bodyPr>
            <a:normAutofit fontScale="85000" lnSpcReduction="20000"/>
          </a:bodyPr>
          <a:lstStyle/>
          <a:p>
            <a:pPr lvl="0"/>
            <a:r>
              <a:rPr lang="en-US" dirty="0"/>
              <a:t>Niacin</a:t>
            </a:r>
          </a:p>
          <a:p>
            <a:pPr lvl="0"/>
            <a:r>
              <a:rPr lang="en-US" dirty="0"/>
              <a:t>Green tea</a:t>
            </a:r>
          </a:p>
          <a:p>
            <a:pPr lvl="0"/>
            <a:r>
              <a:rPr lang="en-US" dirty="0"/>
              <a:t>Ginger</a:t>
            </a:r>
          </a:p>
          <a:p>
            <a:pPr lvl="0"/>
            <a:r>
              <a:rPr lang="en-US" dirty="0"/>
              <a:t>Ginkgo Biloba</a:t>
            </a:r>
          </a:p>
          <a:p>
            <a:pPr lvl="0"/>
            <a:r>
              <a:rPr lang="en-US" dirty="0"/>
              <a:t>Garlic</a:t>
            </a:r>
          </a:p>
          <a:p>
            <a:pPr lvl="0"/>
            <a:r>
              <a:rPr lang="en-US" dirty="0"/>
              <a:t>Flaxseed oil</a:t>
            </a:r>
          </a:p>
          <a:p>
            <a:pPr lvl="0"/>
            <a:r>
              <a:rPr lang="en-US" dirty="0"/>
              <a:t>Fish oil (omega-3 fatty acids)</a:t>
            </a:r>
          </a:p>
          <a:p>
            <a:pPr lvl="0"/>
            <a:r>
              <a:rPr lang="en-US" dirty="0"/>
              <a:t>Dong </a:t>
            </a:r>
            <a:r>
              <a:rPr lang="en-US" dirty="0" err="1"/>
              <a:t>quai</a:t>
            </a:r>
            <a:endParaRPr lang="en-US" dirty="0"/>
          </a:p>
          <a:p>
            <a:pPr lvl="0"/>
            <a:r>
              <a:rPr lang="en-US" dirty="0"/>
              <a:t>Chinese Wolfberry</a:t>
            </a:r>
          </a:p>
          <a:p>
            <a:pPr lvl="0"/>
            <a:r>
              <a:rPr lang="en-US" dirty="0" err="1"/>
              <a:t>Danshen</a:t>
            </a:r>
            <a:r>
              <a:rPr lang="en-US" dirty="0"/>
              <a:t> or Red Sage</a:t>
            </a:r>
          </a:p>
          <a:p>
            <a:pPr lvl="0"/>
            <a:r>
              <a:rPr lang="en-US" dirty="0"/>
              <a:t>Cranberry juice</a:t>
            </a:r>
          </a:p>
          <a:p>
            <a:r>
              <a:rPr lang="en-US" dirty="0" err="1"/>
              <a:t>Quilinggao</a:t>
            </a:r>
            <a:r>
              <a:rPr lang="en-US" dirty="0"/>
              <a:t> – found in many brands of Chinese herbs</a:t>
            </a:r>
            <a:r>
              <a:rPr lang="en-US" dirty="0">
                <a:effectLst/>
              </a:rPr>
              <a:t> </a:t>
            </a:r>
            <a:endParaRPr lang="en-US" dirty="0"/>
          </a:p>
        </p:txBody>
      </p:sp>
    </p:spTree>
    <p:extLst>
      <p:ext uri="{BB962C8B-B14F-4D97-AF65-F5344CB8AC3E}">
        <p14:creationId xmlns:p14="http://schemas.microsoft.com/office/powerpoint/2010/main" val="3970848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2CFA9-8CAD-7B40-81A0-D879D7BFF73B}"/>
              </a:ext>
            </a:extLst>
          </p:cNvPr>
          <p:cNvSpPr>
            <a:spLocks noGrp="1"/>
          </p:cNvSpPr>
          <p:nvPr>
            <p:ph type="title"/>
          </p:nvPr>
        </p:nvSpPr>
        <p:spPr/>
        <p:txBody>
          <a:bodyPr/>
          <a:lstStyle/>
          <a:p>
            <a:r>
              <a:rPr lang="en-US" dirty="0"/>
              <a:t>PATIENTS ON BLOOD THINNERS OR WITH BLEEDING DISORDERS </a:t>
            </a:r>
          </a:p>
        </p:txBody>
      </p:sp>
      <p:sp>
        <p:nvSpPr>
          <p:cNvPr id="3" name="Content Placeholder 2">
            <a:extLst>
              <a:ext uri="{FF2B5EF4-FFF2-40B4-BE49-F238E27FC236}">
                <a16:creationId xmlns:a16="http://schemas.microsoft.com/office/drawing/2014/main" id="{485D8197-CD20-C042-A3B1-C1650616ECC7}"/>
              </a:ext>
            </a:extLst>
          </p:cNvPr>
          <p:cNvSpPr>
            <a:spLocks noGrp="1"/>
          </p:cNvSpPr>
          <p:nvPr>
            <p:ph idx="1"/>
          </p:nvPr>
        </p:nvSpPr>
        <p:spPr/>
        <p:txBody>
          <a:bodyPr/>
          <a:lstStyle/>
          <a:p>
            <a:r>
              <a:rPr lang="en-US" dirty="0"/>
              <a:t>These patients need special attentions</a:t>
            </a:r>
          </a:p>
          <a:p>
            <a:pPr lvl="1"/>
            <a:r>
              <a:rPr lang="en-US" dirty="0"/>
              <a:t>Need coordination and optimization in consultation with a hematologist prior to any procedure that can results in anemia.</a:t>
            </a:r>
            <a:r>
              <a:rPr lang="en-US" dirty="0">
                <a:effectLst/>
              </a:rPr>
              <a:t> </a:t>
            </a:r>
            <a:endParaRPr lang="en-US" dirty="0"/>
          </a:p>
        </p:txBody>
      </p:sp>
    </p:spTree>
    <p:extLst>
      <p:ext uri="{BB962C8B-B14F-4D97-AF65-F5344CB8AC3E}">
        <p14:creationId xmlns:p14="http://schemas.microsoft.com/office/powerpoint/2010/main" val="4601005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F665E-A189-8C47-9B14-A83F348995B1}"/>
              </a:ext>
            </a:extLst>
          </p:cNvPr>
          <p:cNvSpPr>
            <a:spLocks noGrp="1"/>
          </p:cNvSpPr>
          <p:nvPr>
            <p:ph type="title"/>
          </p:nvPr>
        </p:nvSpPr>
        <p:spPr/>
        <p:txBody>
          <a:bodyPr/>
          <a:lstStyle/>
          <a:p>
            <a:r>
              <a:rPr lang="en-US" dirty="0"/>
              <a:t>Erythropoietin </a:t>
            </a:r>
          </a:p>
        </p:txBody>
      </p:sp>
      <p:sp>
        <p:nvSpPr>
          <p:cNvPr id="3" name="Content Placeholder 2">
            <a:extLst>
              <a:ext uri="{FF2B5EF4-FFF2-40B4-BE49-F238E27FC236}">
                <a16:creationId xmlns:a16="http://schemas.microsoft.com/office/drawing/2014/main" id="{6B055C65-6C8F-844E-A2BD-0E6CFFBBE3FC}"/>
              </a:ext>
            </a:extLst>
          </p:cNvPr>
          <p:cNvSpPr>
            <a:spLocks noGrp="1"/>
          </p:cNvSpPr>
          <p:nvPr>
            <p:ph idx="1"/>
          </p:nvPr>
        </p:nvSpPr>
        <p:spPr/>
        <p:txBody>
          <a:bodyPr/>
          <a:lstStyle/>
          <a:p>
            <a:r>
              <a:rPr lang="en-US" dirty="0"/>
              <a:t>Erythropoietin promotes production of red blood cells in the bone narrow. </a:t>
            </a:r>
          </a:p>
          <a:p>
            <a:r>
              <a:rPr lang="en-US" dirty="0"/>
              <a:t>Natural erythropoietin is mainly produced in the kidney and less so in the liver.</a:t>
            </a:r>
            <a:r>
              <a:rPr lang="en-US" dirty="0">
                <a:effectLst/>
              </a:rPr>
              <a:t> </a:t>
            </a:r>
          </a:p>
          <a:p>
            <a:r>
              <a:rPr lang="en-US" dirty="0"/>
              <a:t>Only 10% of the erythropoietin production is in the liver.</a:t>
            </a:r>
            <a:r>
              <a:rPr lang="en-US" baseline="30000" dirty="0"/>
              <a:t>23</a:t>
            </a:r>
            <a:r>
              <a:rPr lang="en-US" dirty="0"/>
              <a:t> </a:t>
            </a:r>
          </a:p>
          <a:p>
            <a:r>
              <a:rPr lang="en-US" dirty="0"/>
              <a:t>Special kidney cells respond to low oxygen level and when it senses low oxygen level, it makes and releases erythropoietin, which in turn stimulates the bone marrow to make and release red blood cells.</a:t>
            </a:r>
            <a:r>
              <a:rPr lang="en-US" baseline="30000" dirty="0"/>
              <a:t>23</a:t>
            </a:r>
            <a:endParaRPr lang="en-US" dirty="0"/>
          </a:p>
          <a:p>
            <a:endParaRPr lang="en-US" dirty="0"/>
          </a:p>
        </p:txBody>
      </p:sp>
    </p:spTree>
    <p:extLst>
      <p:ext uri="{BB962C8B-B14F-4D97-AF65-F5344CB8AC3E}">
        <p14:creationId xmlns:p14="http://schemas.microsoft.com/office/powerpoint/2010/main" val="2715321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77EE5-B2D4-4545-A7C1-2E784F98BBD3}"/>
              </a:ext>
            </a:extLst>
          </p:cNvPr>
          <p:cNvSpPr>
            <a:spLocks noGrp="1"/>
          </p:cNvSpPr>
          <p:nvPr>
            <p:ph type="title"/>
          </p:nvPr>
        </p:nvSpPr>
        <p:spPr/>
        <p:txBody>
          <a:bodyPr/>
          <a:lstStyle/>
          <a:p>
            <a:r>
              <a:rPr lang="en-US" dirty="0"/>
              <a:t>SYNTHETIC ERYTHROPOIETIN </a:t>
            </a:r>
          </a:p>
        </p:txBody>
      </p:sp>
      <p:sp>
        <p:nvSpPr>
          <p:cNvPr id="3" name="Content Placeholder 2">
            <a:extLst>
              <a:ext uri="{FF2B5EF4-FFF2-40B4-BE49-F238E27FC236}">
                <a16:creationId xmlns:a16="http://schemas.microsoft.com/office/drawing/2014/main" id="{6750D337-A81C-8949-A27C-F2C0C5DEAB17}"/>
              </a:ext>
            </a:extLst>
          </p:cNvPr>
          <p:cNvSpPr>
            <a:spLocks noGrp="1"/>
          </p:cNvSpPr>
          <p:nvPr>
            <p:ph idx="1"/>
          </p:nvPr>
        </p:nvSpPr>
        <p:spPr/>
        <p:txBody>
          <a:bodyPr/>
          <a:lstStyle/>
          <a:p>
            <a:r>
              <a:rPr lang="en-US" dirty="0"/>
              <a:t>Synthetic erythropoietin is made using recombinant DNA technology.</a:t>
            </a:r>
            <a:r>
              <a:rPr lang="en-US" baseline="30000" dirty="0"/>
              <a:t>23</a:t>
            </a:r>
            <a:r>
              <a:rPr lang="en-US" dirty="0">
                <a:effectLst/>
              </a:rPr>
              <a:t> </a:t>
            </a:r>
          </a:p>
          <a:p>
            <a:r>
              <a:rPr lang="en-US" dirty="0"/>
              <a:t>Commercially known as Epogen, Procrit, </a:t>
            </a:r>
            <a:r>
              <a:rPr lang="en-US" dirty="0" err="1"/>
              <a:t>Arnesp</a:t>
            </a:r>
            <a:r>
              <a:rPr lang="en-US" dirty="0"/>
              <a:t>. </a:t>
            </a:r>
          </a:p>
          <a:p>
            <a:endParaRPr lang="en-US" dirty="0"/>
          </a:p>
          <a:p>
            <a:endParaRPr lang="en-US" dirty="0"/>
          </a:p>
        </p:txBody>
      </p:sp>
    </p:spTree>
    <p:extLst>
      <p:ext uri="{BB962C8B-B14F-4D97-AF65-F5344CB8AC3E}">
        <p14:creationId xmlns:p14="http://schemas.microsoft.com/office/powerpoint/2010/main" val="3733141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9A1D3-8C3E-F149-A6B4-D8129F68CED6}"/>
              </a:ext>
            </a:extLst>
          </p:cNvPr>
          <p:cNvSpPr>
            <a:spLocks noGrp="1"/>
          </p:cNvSpPr>
          <p:nvPr>
            <p:ph type="title"/>
          </p:nvPr>
        </p:nvSpPr>
        <p:spPr/>
        <p:txBody>
          <a:bodyPr/>
          <a:lstStyle/>
          <a:p>
            <a:r>
              <a:rPr lang="en-US" dirty="0"/>
              <a:t>IRON</a:t>
            </a:r>
          </a:p>
        </p:txBody>
      </p:sp>
      <p:sp>
        <p:nvSpPr>
          <p:cNvPr id="3" name="Content Placeholder 2">
            <a:extLst>
              <a:ext uri="{FF2B5EF4-FFF2-40B4-BE49-F238E27FC236}">
                <a16:creationId xmlns:a16="http://schemas.microsoft.com/office/drawing/2014/main" id="{5DCE819D-BDE8-264B-9CF3-CEEEC9C1571F}"/>
              </a:ext>
            </a:extLst>
          </p:cNvPr>
          <p:cNvSpPr>
            <a:spLocks noGrp="1"/>
          </p:cNvSpPr>
          <p:nvPr>
            <p:ph idx="1"/>
          </p:nvPr>
        </p:nvSpPr>
        <p:spPr/>
        <p:txBody>
          <a:bodyPr/>
          <a:lstStyle/>
          <a:p>
            <a:r>
              <a:rPr lang="en-US" dirty="0"/>
              <a:t>Iron is very important in treating people with anemia.</a:t>
            </a:r>
          </a:p>
          <a:p>
            <a:r>
              <a:rPr lang="en-US" dirty="0"/>
              <a:t>Iron can be given either orally or intravenously.</a:t>
            </a:r>
            <a:r>
              <a:rPr lang="en-US" dirty="0">
                <a:effectLst/>
              </a:rPr>
              <a:t> </a:t>
            </a:r>
          </a:p>
          <a:p>
            <a:r>
              <a:rPr lang="en-US" dirty="0"/>
              <a:t>The main intravenous iron is iron sucrose.</a:t>
            </a:r>
            <a:r>
              <a:rPr lang="en-US" dirty="0">
                <a:effectLst/>
              </a:rPr>
              <a:t> </a:t>
            </a:r>
            <a:endParaRPr lang="en-US" dirty="0"/>
          </a:p>
        </p:txBody>
      </p:sp>
    </p:spTree>
    <p:extLst>
      <p:ext uri="{BB962C8B-B14F-4D97-AF65-F5344CB8AC3E}">
        <p14:creationId xmlns:p14="http://schemas.microsoft.com/office/powerpoint/2010/main" val="9496014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6CB53-E705-CD43-B6E8-64F241E1643E}"/>
              </a:ext>
            </a:extLst>
          </p:cNvPr>
          <p:cNvSpPr>
            <a:spLocks noGrp="1"/>
          </p:cNvSpPr>
          <p:nvPr>
            <p:ph type="title"/>
          </p:nvPr>
        </p:nvSpPr>
        <p:spPr/>
        <p:txBody>
          <a:bodyPr>
            <a:normAutofit fontScale="90000"/>
          </a:bodyPr>
          <a:lstStyle/>
          <a:p>
            <a:r>
              <a:rPr lang="en-US" dirty="0"/>
              <a:t>IN SUMMARY, OPTIMIZATION OF PATIENTS PRIOR TO PROCEDURES THAT CAN LEAD TO ANEMIA INCLUDE:</a:t>
            </a:r>
            <a:r>
              <a:rPr lang="en-US" dirty="0">
                <a:effectLst/>
              </a:rPr>
              <a:t> </a:t>
            </a:r>
            <a:endParaRPr lang="en-US" dirty="0"/>
          </a:p>
        </p:txBody>
      </p:sp>
      <p:sp>
        <p:nvSpPr>
          <p:cNvPr id="3" name="Content Placeholder 2">
            <a:extLst>
              <a:ext uri="{FF2B5EF4-FFF2-40B4-BE49-F238E27FC236}">
                <a16:creationId xmlns:a16="http://schemas.microsoft.com/office/drawing/2014/main" id="{E4AD4546-E621-E544-A118-32025B75C5B1}"/>
              </a:ext>
            </a:extLst>
          </p:cNvPr>
          <p:cNvSpPr>
            <a:spLocks noGrp="1"/>
          </p:cNvSpPr>
          <p:nvPr>
            <p:ph idx="1"/>
          </p:nvPr>
        </p:nvSpPr>
        <p:spPr/>
        <p:txBody>
          <a:bodyPr/>
          <a:lstStyle/>
          <a:p>
            <a:pPr lvl="0"/>
            <a:r>
              <a:rPr lang="en-US" dirty="0"/>
              <a:t>Stopping bleeding</a:t>
            </a:r>
          </a:p>
          <a:p>
            <a:pPr lvl="0"/>
            <a:r>
              <a:rPr lang="en-US" dirty="0"/>
              <a:t>Correcting anemia through use of Iron either by mouth or by intravenous route</a:t>
            </a:r>
          </a:p>
          <a:p>
            <a:pPr lvl="0"/>
            <a:r>
              <a:rPr lang="en-US" dirty="0"/>
              <a:t>Use of synthetic erythropoietin</a:t>
            </a:r>
          </a:p>
          <a:p>
            <a:pPr lvl="0"/>
            <a:r>
              <a:rPr lang="en-US" dirty="0"/>
              <a:t>Stopping prescribed and over the counter medications that could lead to increased bleeding.</a:t>
            </a:r>
          </a:p>
        </p:txBody>
      </p:sp>
    </p:spTree>
    <p:extLst>
      <p:ext uri="{BB962C8B-B14F-4D97-AF65-F5344CB8AC3E}">
        <p14:creationId xmlns:p14="http://schemas.microsoft.com/office/powerpoint/2010/main" val="10140902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056F8-56B9-BB40-B611-F7E4C15141B3}"/>
              </a:ext>
            </a:extLst>
          </p:cNvPr>
          <p:cNvSpPr>
            <a:spLocks noGrp="1"/>
          </p:cNvSpPr>
          <p:nvPr>
            <p:ph type="title"/>
          </p:nvPr>
        </p:nvSpPr>
        <p:spPr/>
        <p:txBody>
          <a:bodyPr>
            <a:normAutofit fontScale="90000"/>
          </a:bodyPr>
          <a:lstStyle/>
          <a:p>
            <a:r>
              <a:rPr lang="en-US" dirty="0"/>
              <a:t>MANAGEMENT OF PATIENTS INTRAOPERATIVELY TO MINIMIZE BLOOD LOSS</a:t>
            </a:r>
          </a:p>
        </p:txBody>
      </p:sp>
      <p:sp>
        <p:nvSpPr>
          <p:cNvPr id="3" name="Content Placeholder 2">
            <a:extLst>
              <a:ext uri="{FF2B5EF4-FFF2-40B4-BE49-F238E27FC236}">
                <a16:creationId xmlns:a16="http://schemas.microsoft.com/office/drawing/2014/main" id="{79468A2B-0A93-1945-91F0-7607A043B0AE}"/>
              </a:ext>
            </a:extLst>
          </p:cNvPr>
          <p:cNvSpPr>
            <a:spLocks noGrp="1"/>
          </p:cNvSpPr>
          <p:nvPr>
            <p:ph idx="1"/>
          </p:nvPr>
        </p:nvSpPr>
        <p:spPr/>
        <p:txBody>
          <a:bodyPr>
            <a:normAutofit/>
          </a:bodyPr>
          <a:lstStyle/>
          <a:p>
            <a:pPr lvl="0"/>
            <a:r>
              <a:rPr lang="en-US" dirty="0"/>
              <a:t>Local anesthesia usually results in less blood loss than general anesthesia</a:t>
            </a:r>
            <a:r>
              <a:rPr lang="en-US" baseline="30000" dirty="0"/>
              <a:t> 1</a:t>
            </a:r>
            <a:endParaRPr lang="en-US" dirty="0"/>
          </a:p>
          <a:p>
            <a:pPr lvl="0"/>
            <a:r>
              <a:rPr lang="en-US" dirty="0" err="1"/>
              <a:t>Normovolemic</a:t>
            </a:r>
            <a:r>
              <a:rPr lang="en-US" dirty="0"/>
              <a:t> hemodilution</a:t>
            </a:r>
          </a:p>
          <a:p>
            <a:pPr lvl="0"/>
            <a:r>
              <a:rPr lang="en-US" dirty="0"/>
              <a:t>Hypervolemic hemodilution</a:t>
            </a:r>
          </a:p>
          <a:p>
            <a:endParaRPr lang="en-US" dirty="0"/>
          </a:p>
        </p:txBody>
      </p:sp>
    </p:spTree>
    <p:extLst>
      <p:ext uri="{BB962C8B-B14F-4D97-AF65-F5344CB8AC3E}">
        <p14:creationId xmlns:p14="http://schemas.microsoft.com/office/powerpoint/2010/main" val="3405062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28969-EBDB-0840-A50B-513303AD695D}"/>
              </a:ext>
            </a:extLst>
          </p:cNvPr>
          <p:cNvSpPr>
            <a:spLocks noGrp="1"/>
          </p:cNvSpPr>
          <p:nvPr>
            <p:ph type="title"/>
          </p:nvPr>
        </p:nvSpPr>
        <p:spPr/>
        <p:txBody>
          <a:bodyPr/>
          <a:lstStyle/>
          <a:p>
            <a:r>
              <a:rPr lang="en-US" dirty="0"/>
              <a:t>NORMOVOLEMIC HEMODILUTION</a:t>
            </a:r>
          </a:p>
        </p:txBody>
      </p:sp>
      <p:sp>
        <p:nvSpPr>
          <p:cNvPr id="3" name="Content Placeholder 2">
            <a:extLst>
              <a:ext uri="{FF2B5EF4-FFF2-40B4-BE49-F238E27FC236}">
                <a16:creationId xmlns:a16="http://schemas.microsoft.com/office/drawing/2014/main" id="{59B8C7CC-4765-2D4B-9516-51B43DCD9F42}"/>
              </a:ext>
            </a:extLst>
          </p:cNvPr>
          <p:cNvSpPr>
            <a:spLocks noGrp="1"/>
          </p:cNvSpPr>
          <p:nvPr>
            <p:ph idx="1"/>
          </p:nvPr>
        </p:nvSpPr>
        <p:spPr/>
        <p:txBody>
          <a:bodyPr/>
          <a:lstStyle/>
          <a:p>
            <a:r>
              <a:rPr lang="en-US" dirty="0"/>
              <a:t>Blood is removed in the operating room and replaced with crystalloid or colloid solution. </a:t>
            </a:r>
          </a:p>
          <a:p>
            <a:r>
              <a:rPr lang="en-US" dirty="0"/>
              <a:t>Less red blood cells are lost during surgery. </a:t>
            </a:r>
          </a:p>
          <a:p>
            <a:r>
              <a:rPr lang="en-US" dirty="0"/>
              <a:t>The removed blood is replaced when hemostasis is achieved. </a:t>
            </a:r>
          </a:p>
          <a:p>
            <a:r>
              <a:rPr lang="en-US" dirty="0"/>
              <a:t>Jehovah’s witness patients may accept this technique if a closed-loop circuit is used.</a:t>
            </a:r>
            <a:r>
              <a:rPr lang="en-US" baseline="30000" dirty="0"/>
              <a:t>26</a:t>
            </a:r>
            <a:endParaRPr lang="en-US" dirty="0"/>
          </a:p>
          <a:p>
            <a:endParaRPr lang="en-US" dirty="0"/>
          </a:p>
        </p:txBody>
      </p:sp>
    </p:spTree>
    <p:extLst>
      <p:ext uri="{BB962C8B-B14F-4D97-AF65-F5344CB8AC3E}">
        <p14:creationId xmlns:p14="http://schemas.microsoft.com/office/powerpoint/2010/main" val="1989943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80E14-A852-584E-914E-872DFFD18406}"/>
              </a:ext>
            </a:extLst>
          </p:cNvPr>
          <p:cNvSpPr>
            <a:spLocks noGrp="1"/>
          </p:cNvSpPr>
          <p:nvPr>
            <p:ph type="title"/>
          </p:nvPr>
        </p:nvSpPr>
        <p:spPr/>
        <p:txBody>
          <a:bodyPr/>
          <a:lstStyle/>
          <a:p>
            <a:r>
              <a:rPr lang="en-US" dirty="0"/>
              <a:t>HISTORY OF BLOOD TRANSFUSION</a:t>
            </a:r>
          </a:p>
        </p:txBody>
      </p:sp>
      <p:sp>
        <p:nvSpPr>
          <p:cNvPr id="3" name="Content Placeholder 2">
            <a:extLst>
              <a:ext uri="{FF2B5EF4-FFF2-40B4-BE49-F238E27FC236}">
                <a16:creationId xmlns:a16="http://schemas.microsoft.com/office/drawing/2014/main" id="{EA9289A9-5D0D-E84E-B392-DBA8E9D782BD}"/>
              </a:ext>
            </a:extLst>
          </p:cNvPr>
          <p:cNvSpPr>
            <a:spLocks noGrp="1"/>
          </p:cNvSpPr>
          <p:nvPr>
            <p:ph idx="1"/>
          </p:nvPr>
        </p:nvSpPr>
        <p:spPr/>
        <p:txBody>
          <a:bodyPr/>
          <a:lstStyle/>
          <a:p>
            <a:r>
              <a:rPr lang="en-US" dirty="0"/>
              <a:t>Earliest mentions of blood transfusion in history involved Pope Innocent VIII in 1492. </a:t>
            </a:r>
          </a:p>
          <a:p>
            <a:r>
              <a:rPr lang="en-US" dirty="0"/>
              <a:t>Since time in memorial, mankind subscribed to the idea that health and ill health are dependent on fluid balance in the body.</a:t>
            </a:r>
            <a:r>
              <a:rPr lang="en-US" dirty="0">
                <a:effectLst/>
              </a:rPr>
              <a:t> </a:t>
            </a:r>
          </a:p>
          <a:p>
            <a:r>
              <a:rPr lang="en-US" dirty="0"/>
              <a:t>Illness is a sign that the fluid is out of balance. To restore balance, bloodletting was required.</a:t>
            </a:r>
            <a:r>
              <a:rPr lang="en-US" dirty="0">
                <a:effectLst/>
              </a:rPr>
              <a:t> </a:t>
            </a:r>
          </a:p>
          <a:p>
            <a:r>
              <a:rPr lang="en-US" dirty="0"/>
              <a:t>This practice of bloodletting has continued, even today, in some parts of the world.</a:t>
            </a:r>
            <a:r>
              <a:rPr lang="en-US" baseline="30000" dirty="0"/>
              <a:t>2</a:t>
            </a:r>
            <a:endParaRPr lang="en-US" dirty="0"/>
          </a:p>
        </p:txBody>
      </p:sp>
    </p:spTree>
    <p:extLst>
      <p:ext uri="{BB962C8B-B14F-4D97-AF65-F5344CB8AC3E}">
        <p14:creationId xmlns:p14="http://schemas.microsoft.com/office/powerpoint/2010/main" val="4161853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18BF1-1B60-984A-9F47-30187CD69C9C}"/>
              </a:ext>
            </a:extLst>
          </p:cNvPr>
          <p:cNvSpPr>
            <a:spLocks noGrp="1"/>
          </p:cNvSpPr>
          <p:nvPr>
            <p:ph type="title"/>
          </p:nvPr>
        </p:nvSpPr>
        <p:spPr/>
        <p:txBody>
          <a:bodyPr/>
          <a:lstStyle/>
          <a:p>
            <a:r>
              <a:rPr lang="en-US" dirty="0"/>
              <a:t>HYPERVOLEMIC HEMODILUTION</a:t>
            </a:r>
          </a:p>
        </p:txBody>
      </p:sp>
      <p:sp>
        <p:nvSpPr>
          <p:cNvPr id="3" name="Content Placeholder 2">
            <a:extLst>
              <a:ext uri="{FF2B5EF4-FFF2-40B4-BE49-F238E27FC236}">
                <a16:creationId xmlns:a16="http://schemas.microsoft.com/office/drawing/2014/main" id="{D26D97DB-9204-674E-BCFA-55B35B17B322}"/>
              </a:ext>
            </a:extLst>
          </p:cNvPr>
          <p:cNvSpPr>
            <a:spLocks noGrp="1"/>
          </p:cNvSpPr>
          <p:nvPr>
            <p:ph idx="1"/>
          </p:nvPr>
        </p:nvSpPr>
        <p:spPr/>
        <p:txBody>
          <a:bodyPr/>
          <a:lstStyle/>
          <a:p>
            <a:r>
              <a:rPr lang="en-US" dirty="0"/>
              <a:t>Volume expanders are infused like normal saline or lactated ringers, without removing any blood beforehand.</a:t>
            </a:r>
            <a:r>
              <a:rPr lang="en-US" baseline="30000" dirty="0"/>
              <a:t>27</a:t>
            </a:r>
            <a:r>
              <a:rPr lang="en-US" dirty="0"/>
              <a:t> </a:t>
            </a:r>
          </a:p>
          <a:p>
            <a:r>
              <a:rPr lang="en-US" dirty="0"/>
              <a:t>Care must be taken to avoid fluid overload. </a:t>
            </a:r>
          </a:p>
          <a:p>
            <a:r>
              <a:rPr lang="en-US" dirty="0"/>
              <a:t>As in </a:t>
            </a:r>
            <a:r>
              <a:rPr lang="en-US" dirty="0" err="1"/>
              <a:t>normovolemic</a:t>
            </a:r>
            <a:r>
              <a:rPr lang="en-US" dirty="0"/>
              <a:t> hemodilution, less blood loss occurs during surgery.</a:t>
            </a:r>
          </a:p>
          <a:p>
            <a:endParaRPr lang="en-US" dirty="0"/>
          </a:p>
        </p:txBody>
      </p:sp>
    </p:spTree>
    <p:extLst>
      <p:ext uri="{BB962C8B-B14F-4D97-AF65-F5344CB8AC3E}">
        <p14:creationId xmlns:p14="http://schemas.microsoft.com/office/powerpoint/2010/main" val="17627554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C05E5-999A-BF4B-A369-5AA28CC699AC}"/>
              </a:ext>
            </a:extLst>
          </p:cNvPr>
          <p:cNvSpPr>
            <a:spLocks noGrp="1"/>
          </p:cNvSpPr>
          <p:nvPr>
            <p:ph type="title"/>
          </p:nvPr>
        </p:nvSpPr>
        <p:spPr/>
        <p:txBody>
          <a:bodyPr/>
          <a:lstStyle/>
          <a:p>
            <a:r>
              <a:rPr lang="en-US" dirty="0"/>
              <a:t>OTHER METHODS USED INTEROPERATIVELY</a:t>
            </a:r>
          </a:p>
        </p:txBody>
      </p:sp>
      <p:sp>
        <p:nvSpPr>
          <p:cNvPr id="3" name="Content Placeholder 2">
            <a:extLst>
              <a:ext uri="{FF2B5EF4-FFF2-40B4-BE49-F238E27FC236}">
                <a16:creationId xmlns:a16="http://schemas.microsoft.com/office/drawing/2014/main" id="{615C9C1D-C747-DE40-AC08-9F4C5FC4941A}"/>
              </a:ext>
            </a:extLst>
          </p:cNvPr>
          <p:cNvSpPr>
            <a:spLocks noGrp="1"/>
          </p:cNvSpPr>
          <p:nvPr>
            <p:ph idx="1"/>
          </p:nvPr>
        </p:nvSpPr>
        <p:spPr/>
        <p:txBody>
          <a:bodyPr/>
          <a:lstStyle/>
          <a:p>
            <a:pPr lvl="0"/>
            <a:r>
              <a:rPr lang="en-US" dirty="0"/>
              <a:t>Deliberate Hypotension: this decreases the driving pressure for blood loss.</a:t>
            </a:r>
            <a:r>
              <a:rPr lang="en-US" baseline="30000" dirty="0"/>
              <a:t>1</a:t>
            </a:r>
            <a:endParaRPr lang="en-US" dirty="0"/>
          </a:p>
          <a:p>
            <a:pPr lvl="0"/>
            <a:r>
              <a:rPr lang="en-US" dirty="0"/>
              <a:t>Deliberate Hypothermia has been used to decrease oxygen need during surgery</a:t>
            </a:r>
            <a:r>
              <a:rPr lang="en-US" baseline="30000" dirty="0"/>
              <a:t> 1</a:t>
            </a:r>
            <a:endParaRPr lang="en-US" dirty="0"/>
          </a:p>
          <a:p>
            <a:pPr lvl="0"/>
            <a:r>
              <a:rPr lang="en-US" dirty="0"/>
              <a:t>Intraoperative cell saver: the cell saver is used to collect blood being lost during surgery, purify them and transfuse. Jehovah’s witness patients may accept it is if it remains in continuity with their circulation.</a:t>
            </a:r>
            <a:r>
              <a:rPr lang="en-US" baseline="30000" dirty="0"/>
              <a:t>1,28</a:t>
            </a:r>
            <a:r>
              <a:rPr lang="en-US" dirty="0"/>
              <a:t> </a:t>
            </a:r>
          </a:p>
        </p:txBody>
      </p:sp>
    </p:spTree>
    <p:extLst>
      <p:ext uri="{BB962C8B-B14F-4D97-AF65-F5344CB8AC3E}">
        <p14:creationId xmlns:p14="http://schemas.microsoft.com/office/powerpoint/2010/main" val="13458999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907DD-A2FF-8843-AAAC-36F82C87D90E}"/>
              </a:ext>
            </a:extLst>
          </p:cNvPr>
          <p:cNvSpPr>
            <a:spLocks noGrp="1"/>
          </p:cNvSpPr>
          <p:nvPr>
            <p:ph type="title"/>
          </p:nvPr>
        </p:nvSpPr>
        <p:spPr/>
        <p:txBody>
          <a:bodyPr/>
          <a:lstStyle/>
          <a:p>
            <a:r>
              <a:rPr lang="en-US" dirty="0"/>
              <a:t>CELL SAVER</a:t>
            </a:r>
          </a:p>
        </p:txBody>
      </p:sp>
      <p:sp>
        <p:nvSpPr>
          <p:cNvPr id="3" name="Content Placeholder 2">
            <a:extLst>
              <a:ext uri="{FF2B5EF4-FFF2-40B4-BE49-F238E27FC236}">
                <a16:creationId xmlns:a16="http://schemas.microsoft.com/office/drawing/2014/main" id="{E3B4AA71-26B3-3F4B-8EB6-4E6EB3BFCDC2}"/>
              </a:ext>
            </a:extLst>
          </p:cNvPr>
          <p:cNvSpPr>
            <a:spLocks noGrp="1"/>
          </p:cNvSpPr>
          <p:nvPr>
            <p:ph idx="1"/>
          </p:nvPr>
        </p:nvSpPr>
        <p:spPr/>
        <p:txBody>
          <a:bodyPr/>
          <a:lstStyle/>
          <a:p>
            <a:r>
              <a:rPr lang="en-US" dirty="0"/>
              <a:t>cell savers are used to collect blood being lost during surgery, purify them and transfuse.</a:t>
            </a:r>
            <a:r>
              <a:rPr lang="en-US" dirty="0">
                <a:effectLst/>
              </a:rPr>
              <a:t> </a:t>
            </a:r>
          </a:p>
          <a:p>
            <a:pPr lvl="1"/>
            <a:r>
              <a:rPr lang="en-US" dirty="0"/>
              <a:t>Used in patients who refused blood transfusion</a:t>
            </a:r>
            <a:endParaRPr lang="en-US" dirty="0">
              <a:effectLst/>
            </a:endParaRPr>
          </a:p>
          <a:p>
            <a:pPr lvl="1"/>
            <a:r>
              <a:rPr lang="en-US" dirty="0"/>
              <a:t>Used in patients with rare blood group or antibodies</a:t>
            </a:r>
            <a:r>
              <a:rPr lang="en-US" dirty="0">
                <a:effectLst/>
              </a:rPr>
              <a:t> </a:t>
            </a:r>
            <a:r>
              <a:rPr lang="en-US" dirty="0"/>
              <a:t>any patient with risk of increased bleeding during surgery.</a:t>
            </a:r>
            <a:r>
              <a:rPr lang="en-US" baseline="30000" dirty="0"/>
              <a:t>29</a:t>
            </a:r>
            <a:r>
              <a:rPr lang="en-US" dirty="0"/>
              <a:t> </a:t>
            </a:r>
          </a:p>
          <a:p>
            <a:pPr lvl="1"/>
            <a:r>
              <a:rPr lang="en-US" dirty="0">
                <a:effectLst/>
              </a:rPr>
              <a:t>Generally used in </a:t>
            </a:r>
            <a:r>
              <a:rPr lang="en-US" dirty="0"/>
              <a:t>cardiothoracic and vascular surgery, </a:t>
            </a:r>
            <a:r>
              <a:rPr lang="en-US" dirty="0" err="1"/>
              <a:t>orthopaedic</a:t>
            </a:r>
            <a:r>
              <a:rPr lang="en-US" dirty="0"/>
              <a:t> surgery, trauma surgery and even obstetric surgery like cesarean section.</a:t>
            </a:r>
            <a:r>
              <a:rPr lang="en-US" dirty="0">
                <a:effectLst/>
              </a:rPr>
              <a:t> </a:t>
            </a:r>
          </a:p>
          <a:p>
            <a:r>
              <a:rPr lang="en-US" dirty="0"/>
              <a:t>In obstetric surgery, there is always risk of amniotic fluid embolization.</a:t>
            </a:r>
            <a:r>
              <a:rPr lang="en-US" dirty="0">
                <a:effectLst/>
              </a:rPr>
              <a:t> </a:t>
            </a:r>
          </a:p>
        </p:txBody>
      </p:sp>
    </p:spTree>
    <p:extLst>
      <p:ext uri="{BB962C8B-B14F-4D97-AF65-F5344CB8AC3E}">
        <p14:creationId xmlns:p14="http://schemas.microsoft.com/office/powerpoint/2010/main" val="15048517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26018-2B1C-7B43-A20C-FA7DB795E06F}"/>
              </a:ext>
            </a:extLst>
          </p:cNvPr>
          <p:cNvSpPr>
            <a:spLocks noGrp="1"/>
          </p:cNvSpPr>
          <p:nvPr>
            <p:ph type="title"/>
          </p:nvPr>
        </p:nvSpPr>
        <p:spPr/>
        <p:txBody>
          <a:bodyPr/>
          <a:lstStyle/>
          <a:p>
            <a:r>
              <a:rPr lang="en-US" dirty="0"/>
              <a:t>CONTRAINDICATIONS FOR CELL SAVER USE</a:t>
            </a:r>
          </a:p>
        </p:txBody>
      </p:sp>
      <p:sp>
        <p:nvSpPr>
          <p:cNvPr id="3" name="Content Placeholder 2">
            <a:extLst>
              <a:ext uri="{FF2B5EF4-FFF2-40B4-BE49-F238E27FC236}">
                <a16:creationId xmlns:a16="http://schemas.microsoft.com/office/drawing/2014/main" id="{193F9100-3E1E-644E-91C0-55FBE5706DFE}"/>
              </a:ext>
            </a:extLst>
          </p:cNvPr>
          <p:cNvSpPr>
            <a:spLocks noGrp="1"/>
          </p:cNvSpPr>
          <p:nvPr>
            <p:ph idx="1"/>
          </p:nvPr>
        </p:nvSpPr>
        <p:spPr/>
        <p:txBody>
          <a:bodyPr/>
          <a:lstStyle/>
          <a:p>
            <a:r>
              <a:rPr lang="en-US" dirty="0"/>
              <a:t>Not recommended in cancer surgery because of fear of reinfusion of cancer cells resulting in distant metastasis.</a:t>
            </a:r>
            <a:r>
              <a:rPr lang="en-US" baseline="30000" dirty="0"/>
              <a:t>28</a:t>
            </a:r>
            <a:r>
              <a:rPr lang="en-US" dirty="0"/>
              <a:t> </a:t>
            </a:r>
          </a:p>
          <a:p>
            <a:r>
              <a:rPr lang="en-US" dirty="0"/>
              <a:t>Some have reported use of leucodepletion filters to eliminate malignant cells during cancer surgery.</a:t>
            </a:r>
            <a:r>
              <a:rPr lang="en-US" dirty="0">
                <a:effectLst/>
              </a:rPr>
              <a:t> </a:t>
            </a:r>
          </a:p>
          <a:p>
            <a:r>
              <a:rPr lang="en-US" dirty="0"/>
              <a:t>Cell saver use is not recommended during surgery for patients with red blood cell disorders like sickle cell disease.</a:t>
            </a:r>
            <a:r>
              <a:rPr lang="en-US" baseline="30000" dirty="0"/>
              <a:t>29</a:t>
            </a:r>
            <a:r>
              <a:rPr lang="en-US" dirty="0"/>
              <a:t> </a:t>
            </a:r>
          </a:p>
          <a:p>
            <a:r>
              <a:rPr lang="en-US" dirty="0"/>
              <a:t>Contraindicated in cases that carry risk of infection</a:t>
            </a:r>
          </a:p>
        </p:txBody>
      </p:sp>
    </p:spTree>
    <p:extLst>
      <p:ext uri="{BB962C8B-B14F-4D97-AF65-F5344CB8AC3E}">
        <p14:creationId xmlns:p14="http://schemas.microsoft.com/office/powerpoint/2010/main" val="19774864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34853-079A-184E-BFD1-41D83375B9F8}"/>
              </a:ext>
            </a:extLst>
          </p:cNvPr>
          <p:cNvSpPr>
            <a:spLocks noGrp="1"/>
          </p:cNvSpPr>
          <p:nvPr>
            <p:ph type="title"/>
          </p:nvPr>
        </p:nvSpPr>
        <p:spPr/>
        <p:txBody>
          <a:bodyPr/>
          <a:lstStyle/>
          <a:p>
            <a:r>
              <a:rPr lang="en-US" dirty="0"/>
              <a:t>SURGICAL METHODS THAT LEAD LESS BLOOD LOSS</a:t>
            </a:r>
          </a:p>
        </p:txBody>
      </p:sp>
      <p:sp>
        <p:nvSpPr>
          <p:cNvPr id="3" name="Content Placeholder 2">
            <a:extLst>
              <a:ext uri="{FF2B5EF4-FFF2-40B4-BE49-F238E27FC236}">
                <a16:creationId xmlns:a16="http://schemas.microsoft.com/office/drawing/2014/main" id="{63A77845-FAD3-374B-B8D3-A25022A54930}"/>
              </a:ext>
            </a:extLst>
          </p:cNvPr>
          <p:cNvSpPr>
            <a:spLocks noGrp="1"/>
          </p:cNvSpPr>
          <p:nvPr>
            <p:ph idx="1"/>
          </p:nvPr>
        </p:nvSpPr>
        <p:spPr/>
        <p:txBody>
          <a:bodyPr/>
          <a:lstStyle/>
          <a:p>
            <a:r>
              <a:rPr lang="en-US" dirty="0"/>
              <a:t>Laparoscopic as opposed to open cases</a:t>
            </a:r>
            <a:r>
              <a:rPr lang="en-US" dirty="0">
                <a:effectLst/>
              </a:rPr>
              <a:t> </a:t>
            </a:r>
          </a:p>
          <a:p>
            <a:r>
              <a:rPr lang="en-US" dirty="0"/>
              <a:t>Liberal use of blood sealers like </a:t>
            </a:r>
            <a:r>
              <a:rPr lang="en-US" dirty="0" err="1"/>
              <a:t>hermonic</a:t>
            </a:r>
            <a:r>
              <a:rPr lang="en-US" dirty="0"/>
              <a:t> scalpels and ligatures.</a:t>
            </a:r>
            <a:r>
              <a:rPr lang="en-US" baseline="30000" dirty="0"/>
              <a:t>30</a:t>
            </a:r>
            <a:r>
              <a:rPr lang="en-US" dirty="0">
                <a:effectLst/>
              </a:rPr>
              <a:t> </a:t>
            </a:r>
          </a:p>
          <a:p>
            <a:r>
              <a:rPr lang="en-US" dirty="0"/>
              <a:t>Whenever possible, surgical procedures with high risk of blood loss could be done in stages:</a:t>
            </a:r>
          </a:p>
          <a:p>
            <a:pPr lvl="1"/>
            <a:r>
              <a:rPr lang="en-US" dirty="0"/>
              <a:t>Operating and then allowing patient to recover and rebuild blood loss then going back to finish.</a:t>
            </a:r>
          </a:p>
          <a:p>
            <a:pPr lvl="1"/>
            <a:r>
              <a:rPr lang="en-US" dirty="0"/>
              <a:t>When possible – the surgical team could be increased to cut down on the time of surgery, thereby decreasing the blood loss.</a:t>
            </a:r>
          </a:p>
          <a:p>
            <a:endParaRPr lang="en-US" dirty="0"/>
          </a:p>
        </p:txBody>
      </p:sp>
    </p:spTree>
    <p:extLst>
      <p:ext uri="{BB962C8B-B14F-4D97-AF65-F5344CB8AC3E}">
        <p14:creationId xmlns:p14="http://schemas.microsoft.com/office/powerpoint/2010/main" val="13089997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7C6CC-B716-1542-AC10-D37A407C2372}"/>
              </a:ext>
            </a:extLst>
          </p:cNvPr>
          <p:cNvSpPr>
            <a:spLocks noGrp="1"/>
          </p:cNvSpPr>
          <p:nvPr>
            <p:ph type="title"/>
          </p:nvPr>
        </p:nvSpPr>
        <p:spPr/>
        <p:txBody>
          <a:bodyPr/>
          <a:lstStyle/>
          <a:p>
            <a:r>
              <a:rPr lang="en-US" dirty="0"/>
              <a:t>ARTICIFICAL BLOOD</a:t>
            </a:r>
          </a:p>
        </p:txBody>
      </p:sp>
      <p:sp>
        <p:nvSpPr>
          <p:cNvPr id="3" name="Content Placeholder 2">
            <a:extLst>
              <a:ext uri="{FF2B5EF4-FFF2-40B4-BE49-F238E27FC236}">
                <a16:creationId xmlns:a16="http://schemas.microsoft.com/office/drawing/2014/main" id="{784E83EB-6BE6-134D-9C5F-DDD912D11321}"/>
              </a:ext>
            </a:extLst>
          </p:cNvPr>
          <p:cNvSpPr>
            <a:spLocks noGrp="1"/>
          </p:cNvSpPr>
          <p:nvPr>
            <p:ph idx="1"/>
          </p:nvPr>
        </p:nvSpPr>
        <p:spPr/>
        <p:txBody>
          <a:bodyPr>
            <a:normAutofit/>
          </a:bodyPr>
          <a:lstStyle/>
          <a:p>
            <a:r>
              <a:rPr lang="en-US" dirty="0"/>
              <a:t>What is the characteristic of ideal blood substitute?</a:t>
            </a:r>
            <a:r>
              <a:rPr lang="en-US" baseline="30000" dirty="0"/>
              <a:t>31,32,33</a:t>
            </a:r>
            <a:endParaRPr lang="en-US" dirty="0"/>
          </a:p>
          <a:p>
            <a:pPr marL="914400" lvl="1" indent="-457200">
              <a:buFont typeface="+mj-lt"/>
              <a:buAutoNum type="arabicPeriod"/>
            </a:pPr>
            <a:r>
              <a:rPr lang="en-US" dirty="0"/>
              <a:t>It should be easily produced be readily available when needed.</a:t>
            </a:r>
          </a:p>
          <a:p>
            <a:pPr marL="914400" lvl="1" indent="-457200">
              <a:buFont typeface="+mj-lt"/>
              <a:buAutoNum type="arabicPeriod"/>
            </a:pPr>
            <a:r>
              <a:rPr lang="en-US" dirty="0"/>
              <a:t>Its oxygen carrying capacity should be compatible to that of biological blood.</a:t>
            </a:r>
          </a:p>
          <a:p>
            <a:pPr marL="914400" lvl="1" indent="-457200">
              <a:buFont typeface="+mj-lt"/>
              <a:buAutoNum type="arabicPeriod"/>
            </a:pPr>
            <a:r>
              <a:rPr lang="en-US" dirty="0"/>
              <a:t>It should function as a volume expander.</a:t>
            </a:r>
          </a:p>
          <a:p>
            <a:pPr marL="914400" lvl="1" indent="-457200">
              <a:buFont typeface="+mj-lt"/>
              <a:buAutoNum type="arabicPeriod"/>
            </a:pPr>
            <a:r>
              <a:rPr lang="en-US" dirty="0"/>
              <a:t>It should be universally compatible – no need for cross matching.</a:t>
            </a:r>
          </a:p>
          <a:p>
            <a:pPr marL="914400" lvl="1" indent="-457200">
              <a:buFont typeface="+mj-lt"/>
              <a:buAutoNum type="arabicPeriod"/>
            </a:pPr>
            <a:r>
              <a:rPr lang="en-US" dirty="0"/>
              <a:t>It should be pathogen free.</a:t>
            </a:r>
          </a:p>
          <a:p>
            <a:pPr marL="914400" lvl="1" indent="-457200">
              <a:buFont typeface="+mj-lt"/>
              <a:buAutoNum type="arabicPeriod"/>
            </a:pPr>
            <a:r>
              <a:rPr lang="en-US" dirty="0"/>
              <a:t>It should have minimal side effect.</a:t>
            </a:r>
          </a:p>
          <a:p>
            <a:pPr marL="914400" lvl="1" indent="-457200">
              <a:buFont typeface="+mj-lt"/>
              <a:buAutoNum type="arabicPeriod"/>
            </a:pPr>
            <a:r>
              <a:rPr lang="en-US" dirty="0"/>
              <a:t>It should be stable over wide temperature range.</a:t>
            </a:r>
          </a:p>
          <a:p>
            <a:pPr marL="914400" lvl="1" indent="-457200">
              <a:buFont typeface="+mj-lt"/>
              <a:buAutoNum type="arabicPeriod"/>
            </a:pPr>
            <a:r>
              <a:rPr lang="en-US" dirty="0"/>
              <a:t>It should have long shelf life.</a:t>
            </a:r>
          </a:p>
          <a:p>
            <a:pPr marL="914400" lvl="1" indent="-457200">
              <a:buFont typeface="+mj-lt"/>
              <a:buAutoNum type="arabicPeriod"/>
            </a:pPr>
            <a:r>
              <a:rPr lang="en-US" dirty="0"/>
              <a:t>It should be cost-effective. </a:t>
            </a:r>
          </a:p>
          <a:p>
            <a:r>
              <a:rPr lang="en-US" dirty="0"/>
              <a:t>To date, no blood substitute has come close to meeting these criteria.</a:t>
            </a:r>
            <a:r>
              <a:rPr lang="en-US" baseline="30000" dirty="0"/>
              <a:t>31,32,33</a:t>
            </a:r>
            <a:endParaRPr lang="en-US" dirty="0"/>
          </a:p>
          <a:p>
            <a:endParaRPr lang="en-US" dirty="0"/>
          </a:p>
          <a:p>
            <a:endParaRPr lang="en-US" dirty="0"/>
          </a:p>
        </p:txBody>
      </p:sp>
    </p:spTree>
    <p:extLst>
      <p:ext uri="{BB962C8B-B14F-4D97-AF65-F5344CB8AC3E}">
        <p14:creationId xmlns:p14="http://schemas.microsoft.com/office/powerpoint/2010/main" val="16627827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F4F18-0F07-8444-8D49-2510F00E652F}"/>
              </a:ext>
            </a:extLst>
          </p:cNvPr>
          <p:cNvSpPr>
            <a:spLocks noGrp="1"/>
          </p:cNvSpPr>
          <p:nvPr>
            <p:ph type="title"/>
          </p:nvPr>
        </p:nvSpPr>
        <p:spPr/>
        <p:txBody>
          <a:bodyPr/>
          <a:lstStyle/>
          <a:p>
            <a:r>
              <a:rPr lang="en-US" dirty="0"/>
              <a:t>BLOOD SUBSTITUTES</a:t>
            </a:r>
          </a:p>
        </p:txBody>
      </p:sp>
      <p:sp>
        <p:nvSpPr>
          <p:cNvPr id="3" name="Content Placeholder 2">
            <a:extLst>
              <a:ext uri="{FF2B5EF4-FFF2-40B4-BE49-F238E27FC236}">
                <a16:creationId xmlns:a16="http://schemas.microsoft.com/office/drawing/2014/main" id="{35F56E43-992C-6F4B-A148-9C11226ADBE0}"/>
              </a:ext>
            </a:extLst>
          </p:cNvPr>
          <p:cNvSpPr>
            <a:spLocks noGrp="1"/>
          </p:cNvSpPr>
          <p:nvPr>
            <p:ph idx="1"/>
          </p:nvPr>
        </p:nvSpPr>
        <p:spPr/>
        <p:txBody>
          <a:bodyPr/>
          <a:lstStyle/>
          <a:p>
            <a:pPr lvl="0"/>
            <a:r>
              <a:rPr lang="en-US" dirty="0"/>
              <a:t>Perfluorocarbon (PFCs) – they are chemical compounds that can carry and release oxygen</a:t>
            </a:r>
          </a:p>
          <a:p>
            <a:pPr lvl="0"/>
            <a:r>
              <a:rPr lang="en-US" dirty="0"/>
              <a:t>Hemoglobin-based oxygen carriers (HBOCs), which are derived from humans, animals or artificially via recombinant technology.</a:t>
            </a:r>
          </a:p>
          <a:p>
            <a:endParaRPr lang="en-US" dirty="0"/>
          </a:p>
        </p:txBody>
      </p:sp>
    </p:spTree>
    <p:extLst>
      <p:ext uri="{BB962C8B-B14F-4D97-AF65-F5344CB8AC3E}">
        <p14:creationId xmlns:p14="http://schemas.microsoft.com/office/powerpoint/2010/main" val="3990217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DCF86-7469-3244-AC7B-A8059DB2A2EC}"/>
              </a:ext>
            </a:extLst>
          </p:cNvPr>
          <p:cNvSpPr>
            <a:spLocks noGrp="1"/>
          </p:cNvSpPr>
          <p:nvPr>
            <p:ph type="title"/>
          </p:nvPr>
        </p:nvSpPr>
        <p:spPr/>
        <p:txBody>
          <a:bodyPr/>
          <a:lstStyle/>
          <a:p>
            <a:r>
              <a:rPr lang="en-US" dirty="0"/>
              <a:t>PERFLUOROCARBONS </a:t>
            </a:r>
          </a:p>
        </p:txBody>
      </p:sp>
      <p:sp>
        <p:nvSpPr>
          <p:cNvPr id="3" name="Content Placeholder 2">
            <a:extLst>
              <a:ext uri="{FF2B5EF4-FFF2-40B4-BE49-F238E27FC236}">
                <a16:creationId xmlns:a16="http://schemas.microsoft.com/office/drawing/2014/main" id="{FD583BE3-9ADD-174E-AEE5-B384DEE27635}"/>
              </a:ext>
            </a:extLst>
          </p:cNvPr>
          <p:cNvSpPr>
            <a:spLocks noGrp="1"/>
          </p:cNvSpPr>
          <p:nvPr>
            <p:ph idx="1"/>
          </p:nvPr>
        </p:nvSpPr>
        <p:spPr/>
        <p:txBody>
          <a:bodyPr/>
          <a:lstStyle/>
          <a:p>
            <a:r>
              <a:rPr lang="en-US" dirty="0"/>
              <a:t>Perfluorocarbons are low molecular weight linear or cyclic hydrocarbons in which hydrogen atoms of the carbon chain have been substituted by fluorine atom, leading to total chemical inertness and a complete lack of metabolism in vivo.</a:t>
            </a:r>
            <a:r>
              <a:rPr lang="en-US" baseline="30000" dirty="0"/>
              <a:t>31,32,34</a:t>
            </a:r>
            <a:r>
              <a:rPr lang="en-US" dirty="0"/>
              <a:t> </a:t>
            </a:r>
          </a:p>
          <a:p>
            <a:r>
              <a:rPr lang="en-US" dirty="0"/>
              <a:t>They do not have oxygen-bonding properties but act as simple solvents.</a:t>
            </a:r>
            <a:r>
              <a:rPr lang="en-US" dirty="0">
                <a:effectLst/>
              </a:rPr>
              <a:t> </a:t>
            </a:r>
          </a:p>
          <a:p>
            <a:r>
              <a:rPr lang="en-US" dirty="0"/>
              <a:t>The transport and release of oxygen is based on their physical solubility, and the quantity of gas dissolved linearly relate to its partial pressure.</a:t>
            </a:r>
            <a:r>
              <a:rPr lang="en-US" baseline="30000" dirty="0"/>
              <a:t>31,32,34</a:t>
            </a:r>
            <a:r>
              <a:rPr lang="en-US" dirty="0">
                <a:effectLst/>
              </a:rPr>
              <a:t> </a:t>
            </a:r>
          </a:p>
          <a:p>
            <a:r>
              <a:rPr lang="en-US" dirty="0"/>
              <a:t>They carry much less oxygen than hemoglobin-based products </a:t>
            </a:r>
            <a:r>
              <a:rPr lang="en-US" baseline="30000" dirty="0"/>
              <a:t>31,32,35</a:t>
            </a:r>
            <a:endParaRPr lang="en-US" dirty="0"/>
          </a:p>
        </p:txBody>
      </p:sp>
    </p:spTree>
    <p:extLst>
      <p:ext uri="{BB962C8B-B14F-4D97-AF65-F5344CB8AC3E}">
        <p14:creationId xmlns:p14="http://schemas.microsoft.com/office/powerpoint/2010/main" val="8150591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557BE-E39A-7E43-8C36-C0291EB3E2ED}"/>
              </a:ext>
            </a:extLst>
          </p:cNvPr>
          <p:cNvSpPr>
            <a:spLocks noGrp="1"/>
          </p:cNvSpPr>
          <p:nvPr>
            <p:ph type="title"/>
          </p:nvPr>
        </p:nvSpPr>
        <p:spPr/>
        <p:txBody>
          <a:bodyPr/>
          <a:lstStyle/>
          <a:p>
            <a:r>
              <a:rPr lang="en-US" dirty="0"/>
              <a:t>BENEFITS OF PERFLUOROCARBON BASED PRODUCTS </a:t>
            </a:r>
            <a:r>
              <a:rPr lang="en-US" baseline="30000" dirty="0"/>
              <a:t>31,32,34</a:t>
            </a:r>
            <a:r>
              <a:rPr lang="en-US" dirty="0"/>
              <a:t> </a:t>
            </a:r>
          </a:p>
        </p:txBody>
      </p:sp>
      <p:sp>
        <p:nvSpPr>
          <p:cNvPr id="3" name="Content Placeholder 2">
            <a:extLst>
              <a:ext uri="{FF2B5EF4-FFF2-40B4-BE49-F238E27FC236}">
                <a16:creationId xmlns:a16="http://schemas.microsoft.com/office/drawing/2014/main" id="{79F7F035-2227-AF44-8464-10E8C9F508D8}"/>
              </a:ext>
            </a:extLst>
          </p:cNvPr>
          <p:cNvSpPr>
            <a:spLocks noGrp="1"/>
          </p:cNvSpPr>
          <p:nvPr>
            <p:ph idx="1"/>
          </p:nvPr>
        </p:nvSpPr>
        <p:spPr/>
        <p:txBody>
          <a:bodyPr/>
          <a:lstStyle/>
          <a:p>
            <a:pPr lvl="0"/>
            <a:r>
              <a:rPr lang="en-US" dirty="0"/>
              <a:t>They are cheap and easy to manufacture in large quantities</a:t>
            </a:r>
          </a:p>
          <a:p>
            <a:pPr lvl="0"/>
            <a:r>
              <a:rPr lang="en-US" dirty="0"/>
              <a:t>They can be stored at room temperature for more than a year</a:t>
            </a:r>
          </a:p>
          <a:p>
            <a:pPr lvl="0"/>
            <a:r>
              <a:rPr lang="en-US" dirty="0"/>
              <a:t>They can be mixed safely with any blood group without the need to check first.</a:t>
            </a:r>
          </a:p>
          <a:p>
            <a:pPr lvl="0"/>
            <a:r>
              <a:rPr lang="en-US" dirty="0"/>
              <a:t>The molecules are smaller than red blood cells, allowing them to bypass arterial blockages and penetrate small capillaries with ease, delivering oxygen to areas which need it most.</a:t>
            </a:r>
          </a:p>
          <a:p>
            <a:pPr lvl="0"/>
            <a:r>
              <a:rPr lang="en-US" dirty="0"/>
              <a:t>Effect of chemotherapy or radiation in tumor treatment can be enhanced when pretreated with PFCs </a:t>
            </a:r>
          </a:p>
        </p:txBody>
      </p:sp>
    </p:spTree>
    <p:extLst>
      <p:ext uri="{BB962C8B-B14F-4D97-AF65-F5344CB8AC3E}">
        <p14:creationId xmlns:p14="http://schemas.microsoft.com/office/powerpoint/2010/main" val="21184517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0667B-8C1E-0243-A233-3377C4E00029}"/>
              </a:ext>
            </a:extLst>
          </p:cNvPr>
          <p:cNvSpPr>
            <a:spLocks noGrp="1"/>
          </p:cNvSpPr>
          <p:nvPr>
            <p:ph type="title"/>
          </p:nvPr>
        </p:nvSpPr>
        <p:spPr/>
        <p:txBody>
          <a:bodyPr/>
          <a:lstStyle/>
          <a:p>
            <a:r>
              <a:rPr lang="en-US" dirty="0"/>
              <a:t>COMPLICATIONS OF PFCs USE</a:t>
            </a:r>
          </a:p>
        </p:txBody>
      </p:sp>
      <p:sp>
        <p:nvSpPr>
          <p:cNvPr id="3" name="Content Placeholder 2">
            <a:extLst>
              <a:ext uri="{FF2B5EF4-FFF2-40B4-BE49-F238E27FC236}">
                <a16:creationId xmlns:a16="http://schemas.microsoft.com/office/drawing/2014/main" id="{856D7058-110E-A34F-891B-0645A4B8B364}"/>
              </a:ext>
            </a:extLst>
          </p:cNvPr>
          <p:cNvSpPr>
            <a:spLocks noGrp="1"/>
          </p:cNvSpPr>
          <p:nvPr>
            <p:ph idx="1"/>
          </p:nvPr>
        </p:nvSpPr>
        <p:spPr/>
        <p:txBody>
          <a:bodyPr/>
          <a:lstStyle/>
          <a:p>
            <a:r>
              <a:rPr lang="en-US" dirty="0"/>
              <a:t>The first generation of PFCs developed was </a:t>
            </a:r>
            <a:r>
              <a:rPr lang="en-US" dirty="0" err="1"/>
              <a:t>Fluosol</a:t>
            </a:r>
            <a:r>
              <a:rPr lang="en-US" dirty="0"/>
              <a:t> DA™ in 1989. </a:t>
            </a:r>
          </a:p>
          <a:p>
            <a:r>
              <a:rPr lang="en-US" dirty="0"/>
              <a:t>It was approved by U.S. FDA but later withdrawn because of marginal benefits and development of flu-like symptoms.</a:t>
            </a:r>
            <a:r>
              <a:rPr lang="en-US" baseline="30000" dirty="0"/>
              <a:t>31,32,36</a:t>
            </a:r>
            <a:r>
              <a:rPr lang="en-US" dirty="0"/>
              <a:t> </a:t>
            </a:r>
          </a:p>
          <a:p>
            <a:r>
              <a:rPr lang="en-US" dirty="0"/>
              <a:t>Some other PFCs, like </a:t>
            </a:r>
            <a:r>
              <a:rPr lang="en-US" dirty="0" err="1"/>
              <a:t>Oxygent</a:t>
            </a:r>
            <a:r>
              <a:rPr lang="en-US" dirty="0"/>
              <a:t>™, were terminated because of an increased incidence of stroke in coronary bypass patients.</a:t>
            </a:r>
            <a:r>
              <a:rPr lang="en-US" dirty="0">
                <a:effectLst/>
              </a:rPr>
              <a:t> </a:t>
            </a:r>
          </a:p>
          <a:p>
            <a:r>
              <a:rPr lang="en-US" dirty="0"/>
              <a:t>The latent PFCs, like </a:t>
            </a:r>
            <a:r>
              <a:rPr lang="en-US" dirty="0" err="1"/>
              <a:t>Perftoran</a:t>
            </a:r>
            <a:r>
              <a:rPr lang="en-US" dirty="0"/>
              <a:t>™, have pulmonary complications.</a:t>
            </a:r>
            <a:r>
              <a:rPr lang="en-US" baseline="30000" dirty="0"/>
              <a:t>31,32,337</a:t>
            </a:r>
            <a:r>
              <a:rPr lang="en-US" dirty="0">
                <a:effectLst/>
              </a:rPr>
              <a:t> </a:t>
            </a:r>
            <a:endParaRPr lang="en-US" dirty="0"/>
          </a:p>
        </p:txBody>
      </p:sp>
    </p:spTree>
    <p:extLst>
      <p:ext uri="{BB962C8B-B14F-4D97-AF65-F5344CB8AC3E}">
        <p14:creationId xmlns:p14="http://schemas.microsoft.com/office/powerpoint/2010/main" val="1147618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882E2-F6C1-6F45-950E-6E7F2A857243}"/>
              </a:ext>
            </a:extLst>
          </p:cNvPr>
          <p:cNvSpPr>
            <a:spLocks noGrp="1"/>
          </p:cNvSpPr>
          <p:nvPr>
            <p:ph type="title"/>
          </p:nvPr>
        </p:nvSpPr>
        <p:spPr/>
        <p:txBody>
          <a:bodyPr/>
          <a:lstStyle/>
          <a:p>
            <a:r>
              <a:rPr lang="en-US" dirty="0"/>
              <a:t>HISTORY OF TRANSFUSION MEDICINE</a:t>
            </a:r>
          </a:p>
        </p:txBody>
      </p:sp>
      <p:sp>
        <p:nvSpPr>
          <p:cNvPr id="3" name="Content Placeholder 2">
            <a:extLst>
              <a:ext uri="{FF2B5EF4-FFF2-40B4-BE49-F238E27FC236}">
                <a16:creationId xmlns:a16="http://schemas.microsoft.com/office/drawing/2014/main" id="{2E2D4EEC-542C-2540-811E-9E188BDDD7BA}"/>
              </a:ext>
            </a:extLst>
          </p:cNvPr>
          <p:cNvSpPr>
            <a:spLocks noGrp="1"/>
          </p:cNvSpPr>
          <p:nvPr>
            <p:ph idx="1"/>
          </p:nvPr>
        </p:nvSpPr>
        <p:spPr/>
        <p:txBody>
          <a:bodyPr>
            <a:normAutofit fontScale="92500" lnSpcReduction="10000"/>
          </a:bodyPr>
          <a:lstStyle/>
          <a:p>
            <a:r>
              <a:rPr lang="en-US" dirty="0"/>
              <a:t>Mankind has always been interested in blood circulation and means of transfusion.</a:t>
            </a:r>
            <a:endParaRPr lang="en-US" dirty="0">
              <a:effectLst/>
            </a:endParaRPr>
          </a:p>
          <a:p>
            <a:r>
              <a:rPr lang="en-US" dirty="0"/>
              <a:t>Earliest recorded discoveries of blood circulation was in 1628 by William Harvey, an English physician.</a:t>
            </a:r>
          </a:p>
          <a:p>
            <a:r>
              <a:rPr lang="en-US" dirty="0"/>
              <a:t>In 1818, James Blundell, a British obstetrician, performed the first successful human-to-human blood transfusion.</a:t>
            </a:r>
          </a:p>
          <a:p>
            <a:r>
              <a:rPr lang="en-US" dirty="0"/>
              <a:t>In 1900, Karl Landsteiner</a:t>
            </a:r>
            <a:r>
              <a:rPr lang="en-US" dirty="0">
                <a:effectLst/>
              </a:rPr>
              <a:t> </a:t>
            </a:r>
            <a:r>
              <a:rPr lang="en-US" dirty="0"/>
              <a:t>, an Australian physician, discovered human blood groups A, B, and O.</a:t>
            </a:r>
          </a:p>
          <a:p>
            <a:r>
              <a:rPr lang="en-US" dirty="0"/>
              <a:t>In 1902, Landsteiner again discovered AB blood group.</a:t>
            </a:r>
          </a:p>
          <a:p>
            <a:r>
              <a:rPr lang="en-US" dirty="0"/>
              <a:t>In 1914, Landsteiner also discovered Rh blood group system.</a:t>
            </a:r>
          </a:p>
          <a:p>
            <a:r>
              <a:rPr lang="en-US" dirty="0"/>
              <a:t>Rh blood group system was recognized as a major course of transfusion reaction.</a:t>
            </a:r>
          </a:p>
          <a:p>
            <a:r>
              <a:rPr lang="en-US" dirty="0"/>
              <a:t>In 1947, American </a:t>
            </a:r>
            <a:r>
              <a:rPr lang="en-US" dirty="0" err="1"/>
              <a:t>Accociation</a:t>
            </a:r>
            <a:r>
              <a:rPr lang="en-US" dirty="0"/>
              <a:t> of Blood Banks was formed to oversee and promote good practices between blood banks and blood donor public.</a:t>
            </a:r>
            <a:r>
              <a:rPr lang="en-US" dirty="0">
                <a:effectLst/>
              </a:rPr>
              <a:t> </a:t>
            </a:r>
            <a:endParaRPr lang="en-US" dirty="0"/>
          </a:p>
        </p:txBody>
      </p:sp>
    </p:spTree>
    <p:extLst>
      <p:ext uri="{BB962C8B-B14F-4D97-AF65-F5344CB8AC3E}">
        <p14:creationId xmlns:p14="http://schemas.microsoft.com/office/powerpoint/2010/main" val="33949300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FCCE8-4C5D-4642-A93F-174D9422319C}"/>
              </a:ext>
            </a:extLst>
          </p:cNvPr>
          <p:cNvSpPr>
            <a:spLocks noGrp="1"/>
          </p:cNvSpPr>
          <p:nvPr>
            <p:ph type="title"/>
          </p:nvPr>
        </p:nvSpPr>
        <p:spPr/>
        <p:txBody>
          <a:bodyPr/>
          <a:lstStyle/>
          <a:p>
            <a:r>
              <a:rPr lang="en-US" dirty="0"/>
              <a:t>ACELLULAR HEMOGLOBIN-BASED OXYGEN CARRIERS</a:t>
            </a:r>
          </a:p>
        </p:txBody>
      </p:sp>
      <p:sp>
        <p:nvSpPr>
          <p:cNvPr id="3" name="Content Placeholder 2">
            <a:extLst>
              <a:ext uri="{FF2B5EF4-FFF2-40B4-BE49-F238E27FC236}">
                <a16:creationId xmlns:a16="http://schemas.microsoft.com/office/drawing/2014/main" id="{8D2EA598-AA14-104A-A0CA-BCE071C3FD69}"/>
              </a:ext>
            </a:extLst>
          </p:cNvPr>
          <p:cNvSpPr>
            <a:spLocks noGrp="1"/>
          </p:cNvSpPr>
          <p:nvPr>
            <p:ph idx="1"/>
          </p:nvPr>
        </p:nvSpPr>
        <p:spPr/>
        <p:txBody>
          <a:bodyPr>
            <a:normAutofit/>
          </a:bodyPr>
          <a:lstStyle/>
          <a:p>
            <a:r>
              <a:rPr lang="en-US" dirty="0"/>
              <a:t>Stroma free Hemoglobin had too short of an intravascular half-life because of tetrameric Hb (α</a:t>
            </a:r>
            <a:r>
              <a:rPr lang="en-US" baseline="-25000" dirty="0"/>
              <a:t>2</a:t>
            </a:r>
            <a:r>
              <a:rPr lang="en-US" dirty="0"/>
              <a:t>β</a:t>
            </a:r>
            <a:r>
              <a:rPr lang="en-US" baseline="-25000" dirty="0"/>
              <a:t>2</a:t>
            </a:r>
            <a:r>
              <a:rPr lang="en-US" dirty="0"/>
              <a:t>) dissociated onto αβ dimmers that were filtered by the kidneys and excreted into the urine. </a:t>
            </a:r>
          </a:p>
          <a:p>
            <a:r>
              <a:rPr lang="en-US" dirty="0"/>
              <a:t>The stroma free Hb had too high oxygen affinity because 2,3 DPG was lost during the purification process.</a:t>
            </a:r>
            <a:r>
              <a:rPr lang="en-US" baseline="30000" dirty="0"/>
              <a:t>31,32,38</a:t>
            </a:r>
            <a:r>
              <a:rPr lang="en-US" dirty="0">
                <a:effectLst/>
              </a:rPr>
              <a:t> </a:t>
            </a:r>
          </a:p>
          <a:p>
            <a:r>
              <a:rPr lang="en-US" dirty="0"/>
              <a:t>The addition of 2,3 DPG analogs such as pyridoxal-5’-phosphate can fix the too high oxygen affinity of stroma-free hemoglobin.</a:t>
            </a:r>
            <a:r>
              <a:rPr lang="en-US" dirty="0">
                <a:effectLst/>
              </a:rPr>
              <a:t> </a:t>
            </a:r>
          </a:p>
          <a:p>
            <a:r>
              <a:rPr lang="en-US" dirty="0" err="1"/>
              <a:t>Pridoxylated</a:t>
            </a:r>
            <a:r>
              <a:rPr lang="en-US" dirty="0"/>
              <a:t> stroma free hemoglobin has nearly normal oxygen affinity. </a:t>
            </a:r>
            <a:r>
              <a:rPr lang="en-US" baseline="30000" dirty="0"/>
              <a:t>31,</a:t>
            </a:r>
            <a:r>
              <a:rPr lang="en-US" dirty="0">
                <a:effectLst/>
              </a:rPr>
              <a:t> </a:t>
            </a:r>
          </a:p>
          <a:p>
            <a:r>
              <a:rPr lang="en-US" dirty="0"/>
              <a:t>Efforts to produce artificial blood meeting the stated criteria continues.</a:t>
            </a:r>
            <a:r>
              <a:rPr lang="en-US" dirty="0">
                <a:effectLst/>
              </a:rPr>
              <a:t> </a:t>
            </a:r>
            <a:endParaRPr lang="en-US" dirty="0"/>
          </a:p>
        </p:txBody>
      </p:sp>
    </p:spTree>
    <p:extLst>
      <p:ext uri="{BB962C8B-B14F-4D97-AF65-F5344CB8AC3E}">
        <p14:creationId xmlns:p14="http://schemas.microsoft.com/office/powerpoint/2010/main" val="30172601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A989F-4D66-FD4E-858E-D8E3CEA5BE1E}"/>
              </a:ext>
            </a:extLst>
          </p:cNvPr>
          <p:cNvSpPr>
            <a:spLocks noGrp="1"/>
          </p:cNvSpPr>
          <p:nvPr>
            <p:ph type="title"/>
          </p:nvPr>
        </p:nvSpPr>
        <p:spPr/>
        <p:txBody>
          <a:bodyPr/>
          <a:lstStyle/>
          <a:p>
            <a:r>
              <a:rPr lang="en-US" dirty="0"/>
              <a:t>IN CONCLUSION</a:t>
            </a:r>
          </a:p>
        </p:txBody>
      </p:sp>
      <p:sp>
        <p:nvSpPr>
          <p:cNvPr id="3" name="Content Placeholder 2">
            <a:extLst>
              <a:ext uri="{FF2B5EF4-FFF2-40B4-BE49-F238E27FC236}">
                <a16:creationId xmlns:a16="http://schemas.microsoft.com/office/drawing/2014/main" id="{BC4F10FD-6D7D-5244-B0C1-B22AB18681A1}"/>
              </a:ext>
            </a:extLst>
          </p:cNvPr>
          <p:cNvSpPr>
            <a:spLocks noGrp="1"/>
          </p:cNvSpPr>
          <p:nvPr>
            <p:ph idx="1"/>
          </p:nvPr>
        </p:nvSpPr>
        <p:spPr/>
        <p:txBody>
          <a:bodyPr/>
          <a:lstStyle/>
          <a:p>
            <a:r>
              <a:rPr lang="en-US" dirty="0"/>
              <a:t>Bloodless medicine and surgery has now become standard of care</a:t>
            </a:r>
            <a:r>
              <a:rPr lang="en-US" dirty="0">
                <a:effectLst/>
              </a:rPr>
              <a:t> </a:t>
            </a:r>
          </a:p>
          <a:p>
            <a:r>
              <a:rPr lang="en-US" dirty="0"/>
              <a:t>It is good practice for both Jehovah’s Witness patients and non-Jehovah’s Witness patients. </a:t>
            </a:r>
          </a:p>
          <a:p>
            <a:r>
              <a:rPr lang="en-US" dirty="0"/>
              <a:t>Bloodless medicine also preserves scare commodities – blood and blood products – for patients that need and would accept them.</a:t>
            </a:r>
            <a:r>
              <a:rPr lang="en-US" dirty="0">
                <a:effectLst/>
              </a:rPr>
              <a:t> </a:t>
            </a:r>
          </a:p>
          <a:p>
            <a:r>
              <a:rPr lang="en-US" dirty="0"/>
              <a:t>These techniques of blood preservation are now being adopted worldwide.</a:t>
            </a:r>
            <a:r>
              <a:rPr lang="en-US" dirty="0">
                <a:effectLst/>
              </a:rPr>
              <a:t> </a:t>
            </a:r>
          </a:p>
          <a:p>
            <a:r>
              <a:rPr lang="en-US" dirty="0"/>
              <a:t>Bloodless medicine is here to stay.</a:t>
            </a:r>
          </a:p>
        </p:txBody>
      </p:sp>
    </p:spTree>
    <p:extLst>
      <p:ext uri="{BB962C8B-B14F-4D97-AF65-F5344CB8AC3E}">
        <p14:creationId xmlns:p14="http://schemas.microsoft.com/office/powerpoint/2010/main" val="40034555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4801E-0AE4-5044-9ED1-C5B063ED488D}"/>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6CBA7A6E-77E0-4346-89B3-DB80F0FF4275}"/>
              </a:ext>
            </a:extLst>
          </p:cNvPr>
          <p:cNvSpPr>
            <a:spLocks noGrp="1"/>
          </p:cNvSpPr>
          <p:nvPr>
            <p:ph idx="1"/>
          </p:nvPr>
        </p:nvSpPr>
        <p:spPr/>
        <p:txBody>
          <a:bodyPr>
            <a:normAutofit/>
          </a:bodyPr>
          <a:lstStyle/>
          <a:p>
            <a:pPr algn="ctr"/>
            <a:endParaRPr lang="en-US" dirty="0"/>
          </a:p>
          <a:p>
            <a:pPr algn="ctr"/>
            <a:endParaRPr lang="en-US" dirty="0"/>
          </a:p>
          <a:p>
            <a:pPr algn="ctr"/>
            <a:endParaRPr lang="en-US" dirty="0"/>
          </a:p>
          <a:p>
            <a:pPr marL="0" indent="0" algn="ctr">
              <a:buNone/>
            </a:pPr>
            <a:r>
              <a:rPr lang="en-US" sz="4400" dirty="0"/>
              <a:t>Thank you!!!</a:t>
            </a:r>
          </a:p>
          <a:p>
            <a:pPr marL="0" indent="0" algn="ctr">
              <a:buNone/>
            </a:pPr>
            <a:endParaRPr lang="en-US" sz="4400" dirty="0"/>
          </a:p>
          <a:p>
            <a:pPr marL="0" indent="0" algn="ctr">
              <a:buNone/>
            </a:pPr>
            <a:r>
              <a:rPr lang="en-US" sz="4400" dirty="0"/>
              <a:t>WILLIAM C ONYEBEKE, M.D. F.A.C.O.G.</a:t>
            </a:r>
            <a:r>
              <a:rPr lang="en-US" sz="4400" dirty="0">
                <a:effectLst/>
              </a:rPr>
              <a:t> </a:t>
            </a:r>
            <a:endParaRPr lang="en-US" sz="4400" dirty="0"/>
          </a:p>
          <a:p>
            <a:pPr marL="0" indent="0" algn="ctr">
              <a:buNone/>
            </a:pPr>
            <a:endParaRPr lang="en-US" sz="4400" dirty="0"/>
          </a:p>
          <a:p>
            <a:pPr marL="0" indent="0" algn="ctr">
              <a:buNone/>
            </a:pPr>
            <a:endParaRPr lang="en-US" sz="4400" dirty="0"/>
          </a:p>
        </p:txBody>
      </p:sp>
    </p:spTree>
    <p:extLst>
      <p:ext uri="{BB962C8B-B14F-4D97-AF65-F5344CB8AC3E}">
        <p14:creationId xmlns:p14="http://schemas.microsoft.com/office/powerpoint/2010/main" val="2137226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A6FB8-9045-B845-8ACF-C5471A35839A}"/>
              </a:ext>
            </a:extLst>
          </p:cNvPr>
          <p:cNvSpPr>
            <a:spLocks noGrp="1"/>
          </p:cNvSpPr>
          <p:nvPr>
            <p:ph type="title"/>
          </p:nvPr>
        </p:nvSpPr>
        <p:spPr/>
        <p:txBody>
          <a:bodyPr/>
          <a:lstStyle/>
          <a:p>
            <a:r>
              <a:rPr lang="en-US" dirty="0"/>
              <a:t>DISCOVERIES CONTINUE IN BLOOD TRANSFUSION SCIENCES</a:t>
            </a:r>
          </a:p>
        </p:txBody>
      </p:sp>
      <p:sp>
        <p:nvSpPr>
          <p:cNvPr id="3" name="Content Placeholder 2">
            <a:extLst>
              <a:ext uri="{FF2B5EF4-FFF2-40B4-BE49-F238E27FC236}">
                <a16:creationId xmlns:a16="http://schemas.microsoft.com/office/drawing/2014/main" id="{4B5CD386-C20C-F44A-825B-90554363010D}"/>
              </a:ext>
            </a:extLst>
          </p:cNvPr>
          <p:cNvSpPr>
            <a:spLocks noGrp="1"/>
          </p:cNvSpPr>
          <p:nvPr>
            <p:ph idx="1"/>
          </p:nvPr>
        </p:nvSpPr>
        <p:spPr/>
        <p:txBody>
          <a:bodyPr/>
          <a:lstStyle/>
          <a:p>
            <a:r>
              <a:rPr lang="en-US" dirty="0"/>
              <a:t>Efforts are ongoing to keep blood transfusion safe and free of infection.</a:t>
            </a:r>
          </a:p>
          <a:p>
            <a:r>
              <a:rPr lang="en-US" dirty="0"/>
              <a:t>“Transfusion medicine today is using lessons learned from the past to dramatically improve outcomes in the future”.</a:t>
            </a:r>
            <a:r>
              <a:rPr lang="en-US" baseline="30000" dirty="0"/>
              <a:t>10</a:t>
            </a:r>
          </a:p>
          <a:p>
            <a:endParaRPr lang="en-US" dirty="0"/>
          </a:p>
        </p:txBody>
      </p:sp>
    </p:spTree>
    <p:extLst>
      <p:ext uri="{BB962C8B-B14F-4D97-AF65-F5344CB8AC3E}">
        <p14:creationId xmlns:p14="http://schemas.microsoft.com/office/powerpoint/2010/main" val="2471892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980A6-D081-7043-9CC7-739CD3916570}"/>
              </a:ext>
            </a:extLst>
          </p:cNvPr>
          <p:cNvSpPr>
            <a:spLocks noGrp="1"/>
          </p:cNvSpPr>
          <p:nvPr>
            <p:ph type="title"/>
          </p:nvPr>
        </p:nvSpPr>
        <p:spPr/>
        <p:txBody>
          <a:bodyPr>
            <a:normAutofit/>
          </a:bodyPr>
          <a:lstStyle/>
          <a:p>
            <a:r>
              <a:rPr lang="en-US" dirty="0"/>
              <a:t>WHO BENEFITS FROM BLOODLESS MEDICINE AND SURGERY?</a:t>
            </a:r>
          </a:p>
        </p:txBody>
      </p:sp>
      <p:sp>
        <p:nvSpPr>
          <p:cNvPr id="3" name="Content Placeholder 2">
            <a:extLst>
              <a:ext uri="{FF2B5EF4-FFF2-40B4-BE49-F238E27FC236}">
                <a16:creationId xmlns:a16="http://schemas.microsoft.com/office/drawing/2014/main" id="{F3478528-2453-8A42-B339-5EDCB5E88C55}"/>
              </a:ext>
            </a:extLst>
          </p:cNvPr>
          <p:cNvSpPr>
            <a:spLocks noGrp="1"/>
          </p:cNvSpPr>
          <p:nvPr>
            <p:ph idx="1"/>
          </p:nvPr>
        </p:nvSpPr>
        <p:spPr/>
        <p:txBody>
          <a:bodyPr/>
          <a:lstStyle/>
          <a:p>
            <a:r>
              <a:rPr lang="en-US" dirty="0"/>
              <a:t>EVERYONE</a:t>
            </a:r>
          </a:p>
          <a:p>
            <a:r>
              <a:rPr lang="en-US" dirty="0"/>
              <a:t>Some patients refuse blood and blood products for a variety of reasons</a:t>
            </a:r>
          </a:p>
          <a:p>
            <a:pPr marL="914400" lvl="1" indent="-457200">
              <a:buFont typeface="+mj-lt"/>
              <a:buAutoNum type="alphaUcPeriod"/>
            </a:pPr>
            <a:r>
              <a:rPr lang="en-US" dirty="0"/>
              <a:t>chief among them is for religious reasons, </a:t>
            </a:r>
          </a:p>
          <a:p>
            <a:pPr marL="914400" lvl="1" indent="-457200">
              <a:buFont typeface="+mj-lt"/>
              <a:buAutoNum type="alphaUcPeriod"/>
            </a:pPr>
            <a:r>
              <a:rPr lang="en-US" dirty="0"/>
              <a:t>fear of blood borne diseases </a:t>
            </a:r>
          </a:p>
          <a:p>
            <a:pPr marL="914400" lvl="1" indent="-457200">
              <a:buFont typeface="+mj-lt"/>
              <a:buAutoNum type="alphaUcPeriod"/>
            </a:pPr>
            <a:r>
              <a:rPr lang="en-US" dirty="0"/>
              <a:t>fear of blood itself.</a:t>
            </a:r>
          </a:p>
          <a:p>
            <a:pPr marL="914400" lvl="1" indent="-457200">
              <a:buFont typeface="+mj-lt"/>
              <a:buAutoNum type="alphaUcPeriod"/>
            </a:pPr>
            <a:r>
              <a:rPr lang="en-US" dirty="0"/>
              <a:t>Fear of the unknown</a:t>
            </a:r>
          </a:p>
          <a:p>
            <a:pPr lvl="1"/>
            <a:endParaRPr lang="en-US" dirty="0"/>
          </a:p>
        </p:txBody>
      </p:sp>
    </p:spTree>
    <p:extLst>
      <p:ext uri="{BB962C8B-B14F-4D97-AF65-F5344CB8AC3E}">
        <p14:creationId xmlns:p14="http://schemas.microsoft.com/office/powerpoint/2010/main" val="1213787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33E95-6D9F-2942-A05C-F74290974A27}"/>
              </a:ext>
            </a:extLst>
          </p:cNvPr>
          <p:cNvSpPr>
            <a:spLocks noGrp="1"/>
          </p:cNvSpPr>
          <p:nvPr>
            <p:ph type="title"/>
          </p:nvPr>
        </p:nvSpPr>
        <p:spPr/>
        <p:txBody>
          <a:bodyPr/>
          <a:lstStyle/>
          <a:p>
            <a:r>
              <a:rPr lang="en-US" dirty="0"/>
              <a:t>THE JEHOVAH’S WITNESSES</a:t>
            </a:r>
          </a:p>
        </p:txBody>
      </p:sp>
      <p:sp>
        <p:nvSpPr>
          <p:cNvPr id="3" name="Content Placeholder 2">
            <a:extLst>
              <a:ext uri="{FF2B5EF4-FFF2-40B4-BE49-F238E27FC236}">
                <a16:creationId xmlns:a16="http://schemas.microsoft.com/office/drawing/2014/main" id="{96812D99-C2A3-C942-8DBC-9D0BFDC491C3}"/>
              </a:ext>
            </a:extLst>
          </p:cNvPr>
          <p:cNvSpPr>
            <a:spLocks noGrp="1"/>
          </p:cNvSpPr>
          <p:nvPr>
            <p:ph idx="1"/>
          </p:nvPr>
        </p:nvSpPr>
        <p:spPr/>
        <p:txBody>
          <a:bodyPr/>
          <a:lstStyle/>
          <a:p>
            <a:r>
              <a:rPr lang="en-US" dirty="0"/>
              <a:t>The Jehovah’s witnesses are a segment of Christians who refuse treatment with blood and blood products based on the belief that blood transfusion is forbidden as referenced in biblical passages such as:</a:t>
            </a:r>
          </a:p>
          <a:p>
            <a:pPr lvl="1"/>
            <a:r>
              <a:rPr lang="en-US" dirty="0"/>
              <a:t>“Only flesh with its soul – its blood – you must not eat” (Genesis 9:3, 4).</a:t>
            </a:r>
          </a:p>
          <a:p>
            <a:pPr lvl="1"/>
            <a:r>
              <a:rPr lang="en-US" dirty="0"/>
              <a:t>“You must pour its blood out and cover it with dust” (Leviticus 17:13, 14)</a:t>
            </a:r>
          </a:p>
          <a:p>
            <a:pPr lvl="1"/>
            <a:r>
              <a:rPr lang="en-US" dirty="0"/>
              <a:t>“Abstain from … fornication and from what is strangled and from blood” (Acts 15:19-21)</a:t>
            </a:r>
            <a:r>
              <a:rPr lang="en-US" dirty="0">
                <a:effectLst/>
              </a:rPr>
              <a:t> </a:t>
            </a:r>
            <a:endParaRPr lang="en-US" dirty="0"/>
          </a:p>
          <a:p>
            <a:pPr lvl="1"/>
            <a:endParaRPr lang="en-US" dirty="0"/>
          </a:p>
        </p:txBody>
      </p:sp>
    </p:spTree>
    <p:extLst>
      <p:ext uri="{BB962C8B-B14F-4D97-AF65-F5344CB8AC3E}">
        <p14:creationId xmlns:p14="http://schemas.microsoft.com/office/powerpoint/2010/main" val="2410849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6631D-7B49-EB42-B358-6C4287897120}"/>
              </a:ext>
            </a:extLst>
          </p:cNvPr>
          <p:cNvSpPr>
            <a:spLocks noGrp="1"/>
          </p:cNvSpPr>
          <p:nvPr>
            <p:ph type="title"/>
          </p:nvPr>
        </p:nvSpPr>
        <p:spPr/>
        <p:txBody>
          <a:bodyPr/>
          <a:lstStyle/>
          <a:p>
            <a:r>
              <a:rPr lang="en-US" dirty="0"/>
              <a:t>THE JEHOVAH’S WITNESSES (cont.)</a:t>
            </a:r>
          </a:p>
        </p:txBody>
      </p:sp>
      <p:sp>
        <p:nvSpPr>
          <p:cNvPr id="3" name="Content Placeholder 2">
            <a:extLst>
              <a:ext uri="{FF2B5EF4-FFF2-40B4-BE49-F238E27FC236}">
                <a16:creationId xmlns:a16="http://schemas.microsoft.com/office/drawing/2014/main" id="{1DABE533-FBCD-8448-8432-0CC6C8ECC5D7}"/>
              </a:ext>
            </a:extLst>
          </p:cNvPr>
          <p:cNvSpPr>
            <a:spLocks noGrp="1"/>
          </p:cNvSpPr>
          <p:nvPr>
            <p:ph idx="1"/>
          </p:nvPr>
        </p:nvSpPr>
        <p:spPr/>
        <p:txBody>
          <a:bodyPr/>
          <a:lstStyle/>
          <a:p>
            <a:r>
              <a:rPr lang="en-US" dirty="0"/>
              <a:t>Witnesses view these verses as ruling out transfusion of</a:t>
            </a:r>
          </a:p>
          <a:p>
            <a:pPr lvl="1"/>
            <a:r>
              <a:rPr lang="en-US" dirty="0"/>
              <a:t>Whole blood</a:t>
            </a:r>
          </a:p>
          <a:p>
            <a:pPr lvl="1"/>
            <a:r>
              <a:rPr lang="en-US" dirty="0"/>
              <a:t>Packed red blood cells</a:t>
            </a:r>
          </a:p>
          <a:p>
            <a:pPr lvl="1"/>
            <a:r>
              <a:rPr lang="en-US" dirty="0"/>
              <a:t>White blood cells</a:t>
            </a:r>
          </a:p>
          <a:p>
            <a:pPr lvl="1"/>
            <a:r>
              <a:rPr lang="en-US" dirty="0"/>
              <a:t>Platelets</a:t>
            </a:r>
          </a:p>
        </p:txBody>
      </p:sp>
    </p:spTree>
    <p:extLst>
      <p:ext uri="{BB962C8B-B14F-4D97-AF65-F5344CB8AC3E}">
        <p14:creationId xmlns:p14="http://schemas.microsoft.com/office/powerpoint/2010/main" val="3625709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27C64-52B4-5747-869B-F5979FEC00F9}"/>
              </a:ext>
            </a:extLst>
          </p:cNvPr>
          <p:cNvSpPr>
            <a:spLocks noGrp="1"/>
          </p:cNvSpPr>
          <p:nvPr>
            <p:ph type="title"/>
          </p:nvPr>
        </p:nvSpPr>
        <p:spPr/>
        <p:txBody>
          <a:bodyPr/>
          <a:lstStyle/>
          <a:p>
            <a:r>
              <a:rPr lang="en-US" dirty="0"/>
              <a:t>BLOOD FRACTIONS</a:t>
            </a:r>
          </a:p>
        </p:txBody>
      </p:sp>
      <p:sp>
        <p:nvSpPr>
          <p:cNvPr id="3" name="Content Placeholder 2">
            <a:extLst>
              <a:ext uri="{FF2B5EF4-FFF2-40B4-BE49-F238E27FC236}">
                <a16:creationId xmlns:a16="http://schemas.microsoft.com/office/drawing/2014/main" id="{ECA3FEF9-C853-D74D-B486-733908E5C433}"/>
              </a:ext>
            </a:extLst>
          </p:cNvPr>
          <p:cNvSpPr>
            <a:spLocks noGrp="1"/>
          </p:cNvSpPr>
          <p:nvPr>
            <p:ph idx="1"/>
          </p:nvPr>
        </p:nvSpPr>
        <p:spPr/>
        <p:txBody>
          <a:bodyPr/>
          <a:lstStyle/>
          <a:p>
            <a:r>
              <a:rPr lang="en-US" dirty="0"/>
              <a:t>Witness religious teaching does not absolutely prohibit the use of fractions such as:</a:t>
            </a:r>
          </a:p>
          <a:p>
            <a:pPr lvl="1"/>
            <a:r>
              <a:rPr lang="en-US" dirty="0"/>
              <a:t>Albumin</a:t>
            </a:r>
          </a:p>
          <a:p>
            <a:pPr lvl="1"/>
            <a:r>
              <a:rPr lang="en-US" dirty="0"/>
              <a:t>Immune globulins</a:t>
            </a:r>
          </a:p>
          <a:p>
            <a:pPr lvl="1"/>
            <a:r>
              <a:rPr lang="en-US" dirty="0"/>
              <a:t>Hemophiliac preparations</a:t>
            </a:r>
          </a:p>
          <a:p>
            <a:r>
              <a:rPr lang="en-US" dirty="0"/>
              <a:t>Each witness must decide individually whether he or she can accept them.</a:t>
            </a:r>
            <a:r>
              <a:rPr lang="en-US" baseline="30000" dirty="0"/>
              <a:t>1,17</a:t>
            </a:r>
            <a:r>
              <a:rPr lang="en-US" dirty="0">
                <a:effectLst/>
              </a:rPr>
              <a:t> </a:t>
            </a:r>
            <a:endParaRPr lang="en-US" dirty="0"/>
          </a:p>
        </p:txBody>
      </p:sp>
    </p:spTree>
    <p:extLst>
      <p:ext uri="{BB962C8B-B14F-4D97-AF65-F5344CB8AC3E}">
        <p14:creationId xmlns:p14="http://schemas.microsoft.com/office/powerpoint/2010/main" val="123572786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{DAF5DC4E-F225-F44D-80A9-2AFF285B85DA}tf10001079</Template>
  <TotalTime>69</TotalTime>
  <Words>2308</Words>
  <Application>Microsoft Macintosh PowerPoint</Application>
  <PresentationFormat>Widescreen</PresentationFormat>
  <Paragraphs>247</Paragraphs>
  <Slides>42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Arial</vt:lpstr>
      <vt:lpstr>Century Gothic</vt:lpstr>
      <vt:lpstr>Vapor Trail</vt:lpstr>
      <vt:lpstr>BLOODLESS MEDICINE AND SURGERY</vt:lpstr>
      <vt:lpstr>BLOODLESS MEDICINE AND SURGERY</vt:lpstr>
      <vt:lpstr>HISTORY OF BLOOD TRANSFUSION</vt:lpstr>
      <vt:lpstr>HISTORY OF TRANSFUSION MEDICINE</vt:lpstr>
      <vt:lpstr>DISCOVERIES CONTINUE IN BLOOD TRANSFUSION SCIENCES</vt:lpstr>
      <vt:lpstr>WHO BENEFITS FROM BLOODLESS MEDICINE AND SURGERY?</vt:lpstr>
      <vt:lpstr>THE JEHOVAH’S WITNESSES</vt:lpstr>
      <vt:lpstr>THE JEHOVAH’S WITNESSES (cont.)</vt:lpstr>
      <vt:lpstr>BLOOD FRACTIONS</vt:lpstr>
      <vt:lpstr>THE JEHOVAH’S WITNESSES (cont.)</vt:lpstr>
      <vt:lpstr>RISKS OF BLOOD TRANSFUSIONS</vt:lpstr>
      <vt:lpstr>RISKS OF BLOOD TRANSFUSIONS</vt:lpstr>
      <vt:lpstr>OTHER COMPLICATIONS OF TRANSFUSION</vt:lpstr>
      <vt:lpstr>TRANSFUSION-RELATED IMMUNOMODULATION </vt:lpstr>
      <vt:lpstr>SAFETY OF DONATED BLOOD</vt:lpstr>
      <vt:lpstr>RISKS FROM A BLOOD TRANSFUSION20 </vt:lpstr>
      <vt:lpstr>PRACTICE OF MEDICINE AND SURGERY WITHOUT BLOOD OR BLOOD PRODUCTS</vt:lpstr>
      <vt:lpstr>BLOOD CONSERVATION</vt:lpstr>
      <vt:lpstr>THE THREE MAIN APPROACHES OF BLOODLESS MEDICINE </vt:lpstr>
      <vt:lpstr>OPTIMIZATION OF PATIENTS PRIOR TO PROCEDURES THAT CAN LEAD TO ANEMIA </vt:lpstr>
      <vt:lpstr>DO NOT FORGET OVER THE COUNTER MEDICATIONS THAT CAN CAUSE BLEEDING LIKE </vt:lpstr>
      <vt:lpstr>THERE ARE HERBAL AND NATURAL SUPPLEMENTS THAT POSSESS ANTIPLATELET PROPERTIES22 </vt:lpstr>
      <vt:lpstr>PATIENTS ON BLOOD THINNERS OR WITH BLEEDING DISORDERS </vt:lpstr>
      <vt:lpstr>Erythropoietin </vt:lpstr>
      <vt:lpstr>SYNTHETIC ERYTHROPOIETIN </vt:lpstr>
      <vt:lpstr>IRON</vt:lpstr>
      <vt:lpstr>IN SUMMARY, OPTIMIZATION OF PATIENTS PRIOR TO PROCEDURES THAT CAN LEAD TO ANEMIA INCLUDE: </vt:lpstr>
      <vt:lpstr>MANAGEMENT OF PATIENTS INTRAOPERATIVELY TO MINIMIZE BLOOD LOSS</vt:lpstr>
      <vt:lpstr>NORMOVOLEMIC HEMODILUTION</vt:lpstr>
      <vt:lpstr>HYPERVOLEMIC HEMODILUTION</vt:lpstr>
      <vt:lpstr>OTHER METHODS USED INTEROPERATIVELY</vt:lpstr>
      <vt:lpstr>CELL SAVER</vt:lpstr>
      <vt:lpstr>CONTRAINDICATIONS FOR CELL SAVER USE</vt:lpstr>
      <vt:lpstr>SURGICAL METHODS THAT LEAD LESS BLOOD LOSS</vt:lpstr>
      <vt:lpstr>ARTICIFICAL BLOOD</vt:lpstr>
      <vt:lpstr>BLOOD SUBSTITUTES</vt:lpstr>
      <vt:lpstr>PERFLUOROCARBONS </vt:lpstr>
      <vt:lpstr>BENEFITS OF PERFLUOROCARBON BASED PRODUCTS 31,32,34 </vt:lpstr>
      <vt:lpstr>COMPLICATIONS OF PFCs USE</vt:lpstr>
      <vt:lpstr>ACELLULAR HEMOGLOBIN-BASED OXYGEN CARRIERS</vt:lpstr>
      <vt:lpstr>IN CONCLUSION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BLOODLESS MEDICINE AND SURGERY</dc:title>
  <dc:creator>Ken Onyebeke</dc:creator>
  <cp:lastModifiedBy>Ken Onyebeke</cp:lastModifiedBy>
  <cp:revision>12</cp:revision>
  <dcterms:created xsi:type="dcterms:W3CDTF">2021-01-03T17:26:24Z</dcterms:created>
  <dcterms:modified xsi:type="dcterms:W3CDTF">2021-01-03T18:35:33Z</dcterms:modified>
</cp:coreProperties>
</file>